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57" r:id="rId4"/>
    <p:sldId id="265" r:id="rId5"/>
    <p:sldId id="275" r:id="rId6"/>
    <p:sldId id="270" r:id="rId7"/>
    <p:sldId id="258" r:id="rId8"/>
    <p:sldId id="260" r:id="rId9"/>
    <p:sldId id="261" r:id="rId10"/>
    <p:sldId id="262" r:id="rId11"/>
    <p:sldId id="266" r:id="rId12"/>
    <p:sldId id="263" r:id="rId13"/>
    <p:sldId id="264" r:id="rId14"/>
    <p:sldId id="267" r:id="rId15"/>
    <p:sldId id="268" r:id="rId16"/>
    <p:sldId id="269" r:id="rId17"/>
    <p:sldId id="273" r:id="rId18"/>
    <p:sldId id="272" r:id="rId19"/>
    <p:sldId id="271"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18.11.2021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18.11.2021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18.11.2021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18.11.2021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18.11.2021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18.11.2021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18.11.2021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00809"/>
            <a:ext cx="7772400" cy="1899642"/>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ru-RU" dirty="0" smtClean="0"/>
              <a:t>12-дәріс </a:t>
            </a:r>
            <a:br>
              <a:rPr lang="ru-RU" dirty="0" smtClean="0"/>
            </a:br>
            <a:r>
              <a:rPr lang="ru-RU" dirty="0" err="1" smtClean="0"/>
              <a:t>Қаржылық</a:t>
            </a:r>
            <a:r>
              <a:rPr lang="ru-RU" dirty="0" smtClean="0"/>
              <a:t> </a:t>
            </a:r>
            <a:r>
              <a:rPr lang="ru-RU" dirty="0" err="1"/>
              <a:t>институтарға</a:t>
            </a:r>
            <a:r>
              <a:rPr lang="ru-RU" dirty="0"/>
              <a:t> </a:t>
            </a:r>
            <a:r>
              <a:rPr lang="ru-RU" dirty="0" err="1"/>
              <a:t>салықтық</a:t>
            </a:r>
            <a:r>
              <a:rPr lang="ru-RU" dirty="0"/>
              <a:t> </a:t>
            </a:r>
            <a:r>
              <a:rPr lang="ru-RU" dirty="0" err="1"/>
              <a:t>әкімшіліктендіруді</a:t>
            </a:r>
            <a:r>
              <a:rPr lang="ru-RU" dirty="0"/>
              <a:t> </a:t>
            </a:r>
            <a:r>
              <a:rPr lang="ru-RU" dirty="0" err="1"/>
              <a:t>жүргізу</a:t>
            </a:r>
            <a:endParaRPr lang="ru-RU" dirty="0"/>
          </a:p>
        </p:txBody>
      </p:sp>
    </p:spTree>
    <p:extLst>
      <p:ext uri="{BB962C8B-B14F-4D97-AF65-F5344CB8AC3E}">
        <p14:creationId xmlns:p14="http://schemas.microsoft.com/office/powerpoint/2010/main" val="3955561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style>
          <a:lnRef idx="3">
            <a:schemeClr val="lt1"/>
          </a:lnRef>
          <a:fillRef idx="1">
            <a:schemeClr val="accent1"/>
          </a:fillRef>
          <a:effectRef idx="1">
            <a:schemeClr val="accent1"/>
          </a:effectRef>
          <a:fontRef idx="minor">
            <a:schemeClr val="lt1"/>
          </a:fontRef>
        </p:style>
        <p:txBody>
          <a:bodyPr>
            <a:normAutofit fontScale="92500" lnSpcReduction="20000"/>
          </a:bodyPr>
          <a:lstStyle/>
          <a:p>
            <a:pPr marL="0" indent="0" algn="ctr">
              <a:buNone/>
            </a:pPr>
            <a:r>
              <a:rPr lang="ru-RU" b="1" dirty="0" err="1">
                <a:solidFill>
                  <a:srgbClr val="FF0000"/>
                </a:solidFill>
              </a:rPr>
              <a:t>Салықтық</a:t>
            </a:r>
            <a:r>
              <a:rPr lang="ru-RU" b="1" dirty="0">
                <a:solidFill>
                  <a:srgbClr val="FF0000"/>
                </a:solidFill>
              </a:rPr>
              <a:t> </a:t>
            </a:r>
            <a:r>
              <a:rPr lang="ru-RU" b="1" dirty="0" err="1">
                <a:solidFill>
                  <a:srgbClr val="FF0000"/>
                </a:solidFill>
              </a:rPr>
              <a:t>әкімшіліктендіруге</a:t>
            </a:r>
            <a:r>
              <a:rPr lang="ru-RU" b="1" dirty="0">
                <a:solidFill>
                  <a:srgbClr val="FF0000"/>
                </a:solidFill>
              </a:rPr>
              <a:t> бес </a:t>
            </a:r>
            <a:r>
              <a:rPr lang="ru-RU" b="1" dirty="0" err="1">
                <a:solidFill>
                  <a:srgbClr val="FF0000"/>
                </a:solidFill>
              </a:rPr>
              <a:t>негізгі</a:t>
            </a:r>
            <a:r>
              <a:rPr lang="ru-RU" b="1" dirty="0">
                <a:solidFill>
                  <a:srgbClr val="FF0000"/>
                </a:solidFill>
              </a:rPr>
              <a:t> функция </a:t>
            </a:r>
            <a:r>
              <a:rPr lang="ru-RU" b="1" dirty="0" err="1">
                <a:solidFill>
                  <a:srgbClr val="FF0000"/>
                </a:solidFill>
              </a:rPr>
              <a:t>тән</a:t>
            </a:r>
            <a:r>
              <a:rPr lang="ru-RU" b="1" dirty="0">
                <a:solidFill>
                  <a:srgbClr val="FF0000"/>
                </a:solidFill>
              </a:rPr>
              <a:t>: </a:t>
            </a:r>
            <a:endParaRPr lang="ru-RU" b="1" dirty="0" smtClean="0">
              <a:solidFill>
                <a:srgbClr val="FF0000"/>
              </a:solidFill>
            </a:endParaRPr>
          </a:p>
          <a:p>
            <a:pPr>
              <a:buFont typeface="Wingdings" panose="05000000000000000000" pitchFamily="2" charset="2"/>
              <a:buChar char="Ø"/>
            </a:pPr>
            <a:r>
              <a:rPr lang="ru-RU" dirty="0" err="1" smtClean="0"/>
              <a:t>есеп</a:t>
            </a:r>
            <a:r>
              <a:rPr lang="ru-RU" dirty="0"/>
              <a:t>, </a:t>
            </a:r>
            <a:endParaRPr lang="ru-RU" dirty="0" smtClean="0"/>
          </a:p>
          <a:p>
            <a:pPr>
              <a:buFont typeface="Wingdings" panose="05000000000000000000" pitchFamily="2" charset="2"/>
              <a:buChar char="Ø"/>
            </a:pPr>
            <a:r>
              <a:rPr lang="ru-RU" dirty="0" err="1" smtClean="0"/>
              <a:t>жоспарлау</a:t>
            </a:r>
            <a:r>
              <a:rPr lang="ru-RU" dirty="0" smtClean="0"/>
              <a:t>,</a:t>
            </a:r>
          </a:p>
          <a:p>
            <a:pPr>
              <a:buFont typeface="Wingdings" panose="05000000000000000000" pitchFamily="2" charset="2"/>
              <a:buChar char="Ø"/>
            </a:pPr>
            <a:r>
              <a:rPr lang="ru-RU" dirty="0" smtClean="0"/>
              <a:t> </a:t>
            </a:r>
            <a:r>
              <a:rPr lang="ru-RU" dirty="0" err="1"/>
              <a:t>бақылау</a:t>
            </a:r>
            <a:r>
              <a:rPr lang="ru-RU" dirty="0"/>
              <a:t>, </a:t>
            </a:r>
            <a:endParaRPr lang="ru-RU" dirty="0" smtClean="0"/>
          </a:p>
          <a:p>
            <a:pPr>
              <a:buFont typeface="Wingdings" panose="05000000000000000000" pitchFamily="2" charset="2"/>
              <a:buChar char="Ø"/>
            </a:pPr>
            <a:r>
              <a:rPr lang="ru-RU" dirty="0" err="1" smtClean="0"/>
              <a:t>реттеу</a:t>
            </a:r>
            <a:r>
              <a:rPr lang="ru-RU" dirty="0" smtClean="0"/>
              <a:t> </a:t>
            </a:r>
            <a:endParaRPr lang="ru-RU" dirty="0"/>
          </a:p>
          <a:p>
            <a:pPr>
              <a:buFont typeface="Wingdings" panose="05000000000000000000" pitchFamily="2" charset="2"/>
              <a:buChar char="Ø"/>
            </a:pPr>
            <a:r>
              <a:rPr lang="ru-RU" dirty="0" err="1" smtClean="0"/>
              <a:t>мәжбүрлеу</a:t>
            </a:r>
            <a:r>
              <a:rPr lang="ru-RU" dirty="0" smtClean="0"/>
              <a:t>. </a:t>
            </a:r>
          </a:p>
          <a:p>
            <a:pPr marL="0" indent="0" algn="just">
              <a:buNone/>
            </a:pPr>
            <a:r>
              <a:rPr lang="ru-RU" dirty="0" smtClean="0"/>
              <a:t>     </a:t>
            </a:r>
            <a:r>
              <a:rPr lang="ru-RU" dirty="0" err="1" smtClean="0"/>
              <a:t>Әрбір</a:t>
            </a:r>
            <a:r>
              <a:rPr lang="ru-RU" dirty="0" smtClean="0"/>
              <a:t> </a:t>
            </a:r>
            <a:r>
              <a:rPr lang="ru-RU" dirty="0" err="1"/>
              <a:t>функцияға</a:t>
            </a:r>
            <a:r>
              <a:rPr lang="ru-RU" dirty="0"/>
              <a:t> </a:t>
            </a:r>
            <a:r>
              <a:rPr lang="ru-RU" dirty="0" err="1"/>
              <a:t>өзіндік</a:t>
            </a:r>
            <a:r>
              <a:rPr lang="ru-RU" dirty="0"/>
              <a:t> </a:t>
            </a:r>
            <a:r>
              <a:rPr lang="ru-RU" dirty="0" err="1"/>
              <a:t>жүзеге</a:t>
            </a:r>
            <a:r>
              <a:rPr lang="ru-RU" dirty="0"/>
              <a:t> </a:t>
            </a:r>
            <a:r>
              <a:rPr lang="ru-RU" dirty="0" err="1"/>
              <a:t>асыру</a:t>
            </a:r>
            <a:r>
              <a:rPr lang="ru-RU" dirty="0"/>
              <a:t> </a:t>
            </a:r>
            <a:r>
              <a:rPr lang="ru-RU" dirty="0" err="1"/>
              <a:t>құралдары</a:t>
            </a:r>
            <a:r>
              <a:rPr lang="ru-RU" dirty="0"/>
              <a:t> </a:t>
            </a:r>
            <a:r>
              <a:rPr lang="ru-RU" dirty="0" err="1"/>
              <a:t>тән</a:t>
            </a:r>
            <a:r>
              <a:rPr lang="ru-RU" dirty="0"/>
              <a:t>, </a:t>
            </a:r>
            <a:r>
              <a:rPr lang="ru-RU" dirty="0" err="1"/>
              <a:t>яғни</a:t>
            </a:r>
            <a:r>
              <a:rPr lang="ru-RU" dirty="0"/>
              <a:t> </a:t>
            </a:r>
            <a:r>
              <a:rPr lang="ru-RU" dirty="0" err="1"/>
              <a:t>алға</a:t>
            </a:r>
            <a:r>
              <a:rPr lang="ru-RU" dirty="0"/>
              <a:t> </a:t>
            </a:r>
            <a:r>
              <a:rPr lang="ru-RU" dirty="0" err="1"/>
              <a:t>қойылған</a:t>
            </a:r>
            <a:r>
              <a:rPr lang="ru-RU" dirty="0"/>
              <a:t> </a:t>
            </a:r>
            <a:r>
              <a:rPr lang="ru-RU" dirty="0" err="1"/>
              <a:t>мақсаттарға</a:t>
            </a:r>
            <a:r>
              <a:rPr lang="ru-RU" dirty="0"/>
              <a:t> </a:t>
            </a:r>
            <a:r>
              <a:rPr lang="ru-RU" dirty="0" err="1"/>
              <a:t>жету</a:t>
            </a:r>
            <a:r>
              <a:rPr lang="ru-RU" dirty="0"/>
              <a:t> </a:t>
            </a:r>
            <a:r>
              <a:rPr lang="ru-RU" dirty="0" err="1"/>
              <a:t>үшін</a:t>
            </a:r>
            <a:r>
              <a:rPr lang="ru-RU" dirty="0"/>
              <a:t> </a:t>
            </a:r>
            <a:r>
              <a:rPr lang="ru-RU" dirty="0" err="1"/>
              <a:t>әдістер</a:t>
            </a:r>
            <a:r>
              <a:rPr lang="ru-RU" dirty="0"/>
              <a:t> мен </a:t>
            </a:r>
            <a:r>
              <a:rPr lang="ru-RU" dirty="0" err="1"/>
              <a:t>тәсілдерді</a:t>
            </a:r>
            <a:r>
              <a:rPr lang="ru-RU" dirty="0"/>
              <a:t> </a:t>
            </a:r>
            <a:r>
              <a:rPr lang="ru-RU" dirty="0" err="1"/>
              <a:t>қолдану</a:t>
            </a:r>
            <a:r>
              <a:rPr lang="ru-RU" dirty="0"/>
              <a:t>. </a:t>
            </a:r>
            <a:r>
              <a:rPr lang="ru-RU" dirty="0" err="1"/>
              <a:t>Сонымен</a:t>
            </a:r>
            <a:r>
              <a:rPr lang="ru-RU" dirty="0"/>
              <a:t> </a:t>
            </a:r>
            <a:r>
              <a:rPr lang="ru-RU" dirty="0" err="1"/>
              <a:t>қатар</a:t>
            </a:r>
            <a:r>
              <a:rPr lang="ru-RU" dirty="0"/>
              <a:t> </a:t>
            </a:r>
            <a:r>
              <a:rPr lang="ru-RU" dirty="0" err="1"/>
              <a:t>әрбір</a:t>
            </a:r>
            <a:r>
              <a:rPr lang="ru-RU" dirty="0"/>
              <a:t> функция осы </a:t>
            </a:r>
            <a:r>
              <a:rPr lang="ru-RU" dirty="0" err="1"/>
              <a:t>құралдарды</a:t>
            </a:r>
            <a:r>
              <a:rPr lang="ru-RU" dirty="0"/>
              <a:t> </a:t>
            </a:r>
            <a:r>
              <a:rPr lang="ru-RU" dirty="0" err="1"/>
              <a:t>дайындайтын</a:t>
            </a:r>
            <a:r>
              <a:rPr lang="ru-RU" dirty="0"/>
              <a:t> </a:t>
            </a:r>
            <a:r>
              <a:rPr lang="ru-RU" dirty="0" err="1"/>
              <a:t>және</a:t>
            </a:r>
            <a:r>
              <a:rPr lang="ru-RU" dirty="0"/>
              <a:t> </a:t>
            </a:r>
            <a:r>
              <a:rPr lang="ru-RU" dirty="0" err="1"/>
              <a:t>жүзеге</a:t>
            </a:r>
            <a:r>
              <a:rPr lang="ru-RU" dirty="0"/>
              <a:t> </a:t>
            </a:r>
            <a:r>
              <a:rPr lang="ru-RU" dirty="0" err="1"/>
              <a:t>асыратын</a:t>
            </a:r>
            <a:r>
              <a:rPr lang="ru-RU" dirty="0"/>
              <a:t> </a:t>
            </a:r>
            <a:r>
              <a:rPr lang="ru-RU" dirty="0" err="1"/>
              <a:t>органдармен</a:t>
            </a:r>
            <a:r>
              <a:rPr lang="ru-RU" dirty="0"/>
              <a:t> </a:t>
            </a:r>
            <a:r>
              <a:rPr lang="ru-RU" dirty="0" err="1"/>
              <a:t>ерекшеленеді</a:t>
            </a:r>
            <a:r>
              <a:rPr lang="ru-RU" dirty="0"/>
              <a:t>.</a:t>
            </a:r>
          </a:p>
        </p:txBody>
      </p:sp>
    </p:spTree>
    <p:extLst>
      <p:ext uri="{BB962C8B-B14F-4D97-AF65-F5344CB8AC3E}">
        <p14:creationId xmlns:p14="http://schemas.microsoft.com/office/powerpoint/2010/main" val="4134748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p:cNvSpPr>
            <a:spLocks noChangeArrowheads="1"/>
          </p:cNvSpPr>
          <p:nvPr/>
        </p:nvSpPr>
        <p:spPr bwMode="auto">
          <a:xfrm>
            <a:off x="1779814" y="192716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34" name="Рисунок 33"/>
          <p:cNvPicPr>
            <a:picLocks noChangeAspect="1"/>
          </p:cNvPicPr>
          <p:nvPr/>
        </p:nvPicPr>
        <p:blipFill>
          <a:blip r:embed="rId2"/>
          <a:stretch>
            <a:fillRect/>
          </a:stretch>
        </p:blipFill>
        <p:spPr>
          <a:xfrm>
            <a:off x="865162" y="365761"/>
            <a:ext cx="7374988" cy="5936565"/>
          </a:xfrm>
          <a:prstGeom prst="rect">
            <a:avLst/>
          </a:prstGeom>
        </p:spPr>
        <p:style>
          <a:lnRef idx="3">
            <a:schemeClr val="lt1"/>
          </a:lnRef>
          <a:fillRef idx="1">
            <a:schemeClr val="accent1"/>
          </a:fillRef>
          <a:effectRef idx="1">
            <a:schemeClr val="accent1"/>
          </a:effectRef>
          <a:fontRef idx="minor">
            <a:schemeClr val="lt1"/>
          </a:fontRef>
        </p:style>
      </p:pic>
    </p:spTree>
    <p:extLst>
      <p:ext uri="{BB962C8B-B14F-4D97-AF65-F5344CB8AC3E}">
        <p14:creationId xmlns:p14="http://schemas.microsoft.com/office/powerpoint/2010/main" val="1106334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1012974"/>
          </a:xfrm>
        </p:spPr>
        <p:txBody>
          <a:bodyPr>
            <a:normAutofit fontScale="90000"/>
          </a:bodyPr>
          <a:lstStyle/>
          <a:p>
            <a:r>
              <a:rPr lang="ru-RU" b="1" dirty="0" err="1">
                <a:solidFill>
                  <a:srgbClr val="FF0000"/>
                </a:solidFill>
              </a:rPr>
              <a:t>Салық</a:t>
            </a:r>
            <a:r>
              <a:rPr lang="ru-RU" b="1" dirty="0">
                <a:solidFill>
                  <a:srgbClr val="FF0000"/>
                </a:solidFill>
              </a:rPr>
              <a:t> </a:t>
            </a:r>
            <a:r>
              <a:rPr lang="ru-RU" b="1" dirty="0" err="1">
                <a:solidFill>
                  <a:srgbClr val="FF0000"/>
                </a:solidFill>
              </a:rPr>
              <a:t>әкімшіліктері</a:t>
            </a:r>
            <a:r>
              <a:rPr lang="ru-RU" b="1" dirty="0">
                <a:solidFill>
                  <a:srgbClr val="FF0000"/>
                </a:solidFill>
              </a:rPr>
              <a:t>: </a:t>
            </a:r>
            <a:r>
              <a:rPr lang="ru-RU" dirty="0"/>
              <a:t/>
            </a:r>
            <a:br>
              <a:rPr lang="ru-RU" dirty="0"/>
            </a:br>
            <a:endParaRPr lang="ru-RU" dirty="0"/>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r>
              <a:rPr lang="ru-RU" dirty="0" smtClean="0"/>
              <a:t>1 </a:t>
            </a:r>
            <a:r>
              <a:rPr lang="ru-RU" dirty="0"/>
              <a:t>– </a:t>
            </a:r>
            <a:r>
              <a:rPr lang="ru-RU" dirty="0" err="1"/>
              <a:t>салық</a:t>
            </a:r>
            <a:r>
              <a:rPr lang="ru-RU" dirty="0"/>
              <a:t> </a:t>
            </a:r>
            <a:r>
              <a:rPr lang="ru-RU" dirty="0" err="1"/>
              <a:t>органдары</a:t>
            </a:r>
            <a:r>
              <a:rPr lang="ru-RU" dirty="0"/>
              <a:t>, </a:t>
            </a:r>
            <a:endParaRPr lang="ru-RU" dirty="0" smtClean="0"/>
          </a:p>
          <a:p>
            <a:r>
              <a:rPr lang="ru-RU" dirty="0" smtClean="0"/>
              <a:t>2 </a:t>
            </a:r>
            <a:r>
              <a:rPr lang="ru-RU" dirty="0"/>
              <a:t>– </a:t>
            </a:r>
            <a:r>
              <a:rPr lang="ru-RU" dirty="0" err="1"/>
              <a:t>қаржылық</a:t>
            </a:r>
            <a:r>
              <a:rPr lang="ru-RU" dirty="0"/>
              <a:t> </a:t>
            </a:r>
            <a:r>
              <a:rPr lang="ru-RU" dirty="0" err="1"/>
              <a:t>органдар</a:t>
            </a:r>
            <a:r>
              <a:rPr lang="ru-RU" dirty="0"/>
              <a:t>, </a:t>
            </a:r>
            <a:endParaRPr lang="ru-RU" dirty="0" smtClean="0"/>
          </a:p>
          <a:p>
            <a:r>
              <a:rPr lang="ru-RU" dirty="0" smtClean="0"/>
              <a:t>3- </a:t>
            </a:r>
            <a:r>
              <a:rPr lang="ru-RU" dirty="0" err="1"/>
              <a:t>кедендік</a:t>
            </a:r>
            <a:r>
              <a:rPr lang="ru-RU" dirty="0"/>
              <a:t> </a:t>
            </a:r>
            <a:r>
              <a:rPr lang="ru-RU" dirty="0" err="1"/>
              <a:t>органдар</a:t>
            </a:r>
            <a:r>
              <a:rPr lang="ru-RU" dirty="0"/>
              <a:t>, </a:t>
            </a:r>
            <a:endParaRPr lang="ru-RU" dirty="0" smtClean="0"/>
          </a:p>
          <a:p>
            <a:r>
              <a:rPr lang="ru-RU" dirty="0" smtClean="0"/>
              <a:t>4 </a:t>
            </a:r>
            <a:r>
              <a:rPr lang="ru-RU" dirty="0"/>
              <a:t>– ҚР </a:t>
            </a:r>
            <a:r>
              <a:rPr lang="ru-RU" dirty="0" err="1"/>
              <a:t>экономикалық</a:t>
            </a:r>
            <a:r>
              <a:rPr lang="ru-RU" dirty="0"/>
              <a:t> </a:t>
            </a:r>
            <a:r>
              <a:rPr lang="ru-RU" dirty="0" err="1"/>
              <a:t>қылмысқа</a:t>
            </a:r>
            <a:r>
              <a:rPr lang="ru-RU" dirty="0"/>
              <a:t> </a:t>
            </a:r>
            <a:r>
              <a:rPr lang="ru-RU" dirty="0" err="1"/>
              <a:t>және</a:t>
            </a:r>
            <a:r>
              <a:rPr lang="ru-RU" dirty="0"/>
              <a:t> </a:t>
            </a:r>
            <a:r>
              <a:rPr lang="ru-RU" dirty="0" err="1"/>
              <a:t>сыбайлас</a:t>
            </a:r>
            <a:r>
              <a:rPr lang="ru-RU" dirty="0"/>
              <a:t> </a:t>
            </a:r>
            <a:r>
              <a:rPr lang="ru-RU" dirty="0" err="1"/>
              <a:t>жемқорлыққа</a:t>
            </a:r>
            <a:r>
              <a:rPr lang="ru-RU" dirty="0"/>
              <a:t> </a:t>
            </a:r>
            <a:r>
              <a:rPr lang="ru-RU" dirty="0" err="1"/>
              <a:t>қарсы</a:t>
            </a:r>
            <a:r>
              <a:rPr lang="ru-RU" dirty="0"/>
              <a:t> </a:t>
            </a:r>
            <a:r>
              <a:rPr lang="ru-RU" dirty="0" err="1"/>
              <a:t>күрес</a:t>
            </a:r>
            <a:r>
              <a:rPr lang="ru-RU" dirty="0"/>
              <a:t> </a:t>
            </a:r>
            <a:r>
              <a:rPr lang="ru-RU" dirty="0" err="1"/>
              <a:t>жөніндегі</a:t>
            </a:r>
            <a:r>
              <a:rPr lang="ru-RU" dirty="0"/>
              <a:t> </a:t>
            </a:r>
            <a:r>
              <a:rPr lang="ru-RU" dirty="0" err="1"/>
              <a:t>агенттігі</a:t>
            </a:r>
            <a:r>
              <a:rPr lang="ru-RU" dirty="0"/>
              <a:t> (</a:t>
            </a:r>
            <a:r>
              <a:rPr lang="ru-RU" dirty="0" err="1"/>
              <a:t>қаржы</a:t>
            </a:r>
            <a:r>
              <a:rPr lang="ru-RU" dirty="0"/>
              <a:t> </a:t>
            </a:r>
            <a:r>
              <a:rPr lang="ru-RU" dirty="0" err="1"/>
              <a:t>полициясы</a:t>
            </a:r>
            <a:r>
              <a:rPr lang="ru-RU" dirty="0"/>
              <a:t>)</a:t>
            </a:r>
          </a:p>
        </p:txBody>
      </p:sp>
    </p:spTree>
    <p:extLst>
      <p:ext uri="{BB962C8B-B14F-4D97-AF65-F5344CB8AC3E}">
        <p14:creationId xmlns:p14="http://schemas.microsoft.com/office/powerpoint/2010/main" val="1091368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r>
              <a:rPr lang="ru-RU" dirty="0" err="1"/>
              <a:t>С</a:t>
            </a:r>
            <a:r>
              <a:rPr lang="ru-RU" dirty="0" err="1" smtClean="0"/>
              <a:t>алықтық</a:t>
            </a:r>
            <a:r>
              <a:rPr lang="ru-RU" dirty="0" smtClean="0"/>
              <a:t> </a:t>
            </a:r>
            <a:r>
              <a:rPr lang="ru-RU" dirty="0" err="1"/>
              <a:t>әкімшіліктендірудің</a:t>
            </a:r>
            <a:r>
              <a:rPr lang="ru-RU" dirty="0"/>
              <a:t> </a:t>
            </a:r>
            <a:r>
              <a:rPr lang="ru-RU" dirty="0" err="1"/>
              <a:t>әдістеріне</a:t>
            </a:r>
            <a:r>
              <a:rPr lang="ru-RU" dirty="0"/>
              <a:t> </a:t>
            </a:r>
            <a:r>
              <a:rPr lang="ru-RU" dirty="0" err="1"/>
              <a:t>толығырақ</a:t>
            </a:r>
            <a:r>
              <a:rPr lang="ru-RU" dirty="0"/>
              <a:t> </a:t>
            </a:r>
            <a:r>
              <a:rPr lang="ru-RU" dirty="0" err="1"/>
              <a:t>тоқталатын</a:t>
            </a:r>
            <a:r>
              <a:rPr lang="ru-RU" dirty="0"/>
              <a:t> </a:t>
            </a:r>
            <a:r>
              <a:rPr lang="ru-RU" dirty="0" err="1"/>
              <a:t>болсақ</a:t>
            </a:r>
            <a:r>
              <a:rPr lang="ru-RU" dirty="0"/>
              <a:t>, </a:t>
            </a:r>
            <a:r>
              <a:rPr lang="ru-RU" dirty="0" err="1"/>
              <a:t>салықтық</a:t>
            </a:r>
            <a:r>
              <a:rPr lang="ru-RU" dirty="0"/>
              <a:t> </a:t>
            </a:r>
            <a:r>
              <a:rPr lang="ru-RU" dirty="0" err="1"/>
              <a:t>жоспарлау</a:t>
            </a:r>
            <a:r>
              <a:rPr lang="ru-RU" dirty="0"/>
              <a:t>– </a:t>
            </a:r>
            <a:r>
              <a:rPr lang="ru-RU" dirty="0" err="1"/>
              <a:t>шешімді</a:t>
            </a:r>
            <a:r>
              <a:rPr lang="ru-RU" dirty="0"/>
              <a:t> </a:t>
            </a:r>
            <a:r>
              <a:rPr lang="ru-RU" dirty="0" err="1"/>
              <a:t>қабылдау</a:t>
            </a:r>
            <a:r>
              <a:rPr lang="ru-RU" dirty="0"/>
              <a:t> </a:t>
            </a:r>
            <a:r>
              <a:rPr lang="ru-RU" dirty="0" err="1"/>
              <a:t>және</a:t>
            </a:r>
            <a:r>
              <a:rPr lang="ru-RU" dirty="0"/>
              <a:t> </a:t>
            </a:r>
            <a:r>
              <a:rPr lang="ru-RU" dirty="0" err="1"/>
              <a:t>алдын</a:t>
            </a:r>
            <a:r>
              <a:rPr lang="ru-RU" dirty="0"/>
              <a:t> – ала </a:t>
            </a:r>
            <a:r>
              <a:rPr lang="ru-RU" dirty="0" err="1"/>
              <a:t>өңдеулер</a:t>
            </a:r>
            <a:r>
              <a:rPr lang="ru-RU" dirty="0"/>
              <a:t> </a:t>
            </a:r>
            <a:r>
              <a:rPr lang="ru-RU" dirty="0" err="1"/>
              <a:t>жүйесінде</a:t>
            </a:r>
            <a:r>
              <a:rPr lang="ru-RU" dirty="0"/>
              <a:t> </a:t>
            </a:r>
            <a:r>
              <a:rPr lang="ru-RU" dirty="0" err="1"/>
              <a:t>негізгі</a:t>
            </a:r>
            <a:r>
              <a:rPr lang="ru-RU" dirty="0"/>
              <a:t> </a:t>
            </a:r>
            <a:r>
              <a:rPr lang="ru-RU" dirty="0" err="1"/>
              <a:t>элементтер</a:t>
            </a:r>
            <a:r>
              <a:rPr lang="ru-RU" dirty="0"/>
              <a:t> </a:t>
            </a:r>
            <a:r>
              <a:rPr lang="ru-RU" dirty="0" err="1"/>
              <a:t>болып</a:t>
            </a:r>
            <a:r>
              <a:rPr lang="ru-RU" dirty="0"/>
              <a:t> </a:t>
            </a:r>
            <a:r>
              <a:rPr lang="ru-RU" dirty="0" err="1"/>
              <a:t>табылады</a:t>
            </a:r>
            <a:r>
              <a:rPr lang="ru-RU" dirty="0"/>
              <a:t>. </a:t>
            </a:r>
            <a:endParaRPr lang="ru-RU" dirty="0" smtClean="0"/>
          </a:p>
          <a:p>
            <a:r>
              <a:rPr lang="ru-RU" dirty="0" err="1" smtClean="0">
                <a:solidFill>
                  <a:srgbClr val="FF0000"/>
                </a:solidFill>
              </a:rPr>
              <a:t>Салықтық</a:t>
            </a:r>
            <a:r>
              <a:rPr lang="ru-RU" dirty="0" smtClean="0">
                <a:solidFill>
                  <a:srgbClr val="FF0000"/>
                </a:solidFill>
              </a:rPr>
              <a:t> </a:t>
            </a:r>
            <a:r>
              <a:rPr lang="ru-RU" dirty="0" err="1">
                <a:solidFill>
                  <a:srgbClr val="FF0000"/>
                </a:solidFill>
              </a:rPr>
              <a:t>жоспарлау</a:t>
            </a:r>
            <a:r>
              <a:rPr lang="ru-RU" dirty="0">
                <a:solidFill>
                  <a:srgbClr val="FF0000"/>
                </a:solidFill>
              </a:rPr>
              <a:t> мен </a:t>
            </a:r>
            <a:r>
              <a:rPr lang="ru-RU" dirty="0" err="1">
                <a:solidFill>
                  <a:srgbClr val="FF0000"/>
                </a:solidFill>
              </a:rPr>
              <a:t>болжаудың</a:t>
            </a:r>
            <a:r>
              <a:rPr lang="ru-RU" dirty="0">
                <a:solidFill>
                  <a:srgbClr val="FF0000"/>
                </a:solidFill>
              </a:rPr>
              <a:t> </a:t>
            </a:r>
            <a:r>
              <a:rPr lang="ru-RU" dirty="0" err="1">
                <a:solidFill>
                  <a:srgbClr val="FF0000"/>
                </a:solidFill>
              </a:rPr>
              <a:t>негізгі</a:t>
            </a:r>
            <a:r>
              <a:rPr lang="ru-RU" dirty="0">
                <a:solidFill>
                  <a:srgbClr val="FF0000"/>
                </a:solidFill>
              </a:rPr>
              <a:t> </a:t>
            </a:r>
            <a:r>
              <a:rPr lang="ru-RU" dirty="0" err="1">
                <a:solidFill>
                  <a:srgbClr val="FF0000"/>
                </a:solidFill>
              </a:rPr>
              <a:t>мақсаты</a:t>
            </a:r>
            <a:r>
              <a:rPr lang="ru-RU" dirty="0">
                <a:solidFill>
                  <a:srgbClr val="FF0000"/>
                </a:solidFill>
              </a:rPr>
              <a:t> </a:t>
            </a:r>
            <a:r>
              <a:rPr lang="ru-RU" dirty="0"/>
              <a:t>– </a:t>
            </a:r>
            <a:r>
              <a:rPr lang="ru-RU" dirty="0" err="1"/>
              <a:t>бюджеттік</a:t>
            </a:r>
            <a:r>
              <a:rPr lang="ru-RU" dirty="0"/>
              <a:t> </a:t>
            </a:r>
            <a:r>
              <a:rPr lang="ru-RU" dirty="0" err="1"/>
              <a:t>тапсырмалардың</a:t>
            </a:r>
            <a:r>
              <a:rPr lang="ru-RU" dirty="0"/>
              <a:t> </a:t>
            </a:r>
            <a:r>
              <a:rPr lang="ru-RU" dirty="0" err="1"/>
              <a:t>сандық</a:t>
            </a:r>
            <a:r>
              <a:rPr lang="ru-RU" dirty="0"/>
              <a:t> </a:t>
            </a:r>
            <a:r>
              <a:rPr lang="ru-RU" dirty="0" err="1"/>
              <a:t>және</a:t>
            </a:r>
            <a:r>
              <a:rPr lang="ru-RU" dirty="0"/>
              <a:t> </a:t>
            </a:r>
            <a:r>
              <a:rPr lang="ru-RU" dirty="0" err="1"/>
              <a:t>сапалық</a:t>
            </a:r>
            <a:r>
              <a:rPr lang="ru-RU" dirty="0"/>
              <a:t> </a:t>
            </a:r>
            <a:r>
              <a:rPr lang="ru-RU" dirty="0" err="1"/>
              <a:t>көрсеткіштердің</a:t>
            </a:r>
            <a:r>
              <a:rPr lang="ru-RU" dirty="0"/>
              <a:t> </a:t>
            </a:r>
            <a:r>
              <a:rPr lang="ru-RU" dirty="0" err="1"/>
              <a:t>экономикалық</a:t>
            </a:r>
            <a:r>
              <a:rPr lang="ru-RU" dirty="0"/>
              <a:t> </a:t>
            </a:r>
            <a:r>
              <a:rPr lang="ru-RU" dirty="0" err="1"/>
              <a:t>негізділігін</a:t>
            </a:r>
            <a:r>
              <a:rPr lang="ru-RU" dirty="0"/>
              <a:t> </a:t>
            </a:r>
            <a:r>
              <a:rPr lang="ru-RU" dirty="0" err="1"/>
              <a:t>қамтамассыз</a:t>
            </a:r>
            <a:r>
              <a:rPr lang="ru-RU" dirty="0"/>
              <a:t> </a:t>
            </a:r>
            <a:r>
              <a:rPr lang="ru-RU" dirty="0" err="1"/>
              <a:t>ету</a:t>
            </a:r>
            <a:r>
              <a:rPr lang="ru-RU" dirty="0"/>
              <a:t> </a:t>
            </a:r>
            <a:r>
              <a:rPr lang="ru-RU" dirty="0" err="1"/>
              <a:t>және</a:t>
            </a:r>
            <a:r>
              <a:rPr lang="ru-RU" dirty="0"/>
              <a:t> </a:t>
            </a:r>
            <a:r>
              <a:rPr lang="ru-RU" dirty="0" err="1"/>
              <a:t>салықтық</a:t>
            </a:r>
            <a:r>
              <a:rPr lang="ru-RU" dirty="0"/>
              <a:t> </a:t>
            </a:r>
            <a:r>
              <a:rPr lang="ru-RU" dirty="0" err="1"/>
              <a:t>концепциялардың</a:t>
            </a:r>
            <a:r>
              <a:rPr lang="ru-RU" dirty="0"/>
              <a:t> </a:t>
            </a:r>
            <a:r>
              <a:rPr lang="ru-RU" dirty="0" err="1"/>
              <a:t>заңдық</a:t>
            </a:r>
            <a:r>
              <a:rPr lang="ru-RU" dirty="0"/>
              <a:t> </a:t>
            </a:r>
            <a:r>
              <a:rPr lang="ru-RU" dirty="0" err="1"/>
              <a:t>тәртібінде</a:t>
            </a:r>
            <a:r>
              <a:rPr lang="ru-RU" dirty="0"/>
              <a:t> </a:t>
            </a:r>
            <a:r>
              <a:rPr lang="ru-RU" dirty="0" err="1"/>
              <a:t>қабылданған</a:t>
            </a:r>
            <a:r>
              <a:rPr lang="ru-RU" dirty="0"/>
              <a:t> </a:t>
            </a:r>
            <a:r>
              <a:rPr lang="ru-RU" dirty="0" err="1"/>
              <a:t>ережелерден</a:t>
            </a:r>
            <a:r>
              <a:rPr lang="ru-RU" dirty="0"/>
              <a:t> </a:t>
            </a:r>
            <a:r>
              <a:rPr lang="ru-RU" dirty="0" err="1"/>
              <a:t>кейін</a:t>
            </a:r>
            <a:r>
              <a:rPr lang="ru-RU" dirty="0"/>
              <a:t> </a:t>
            </a:r>
            <a:r>
              <a:rPr lang="ru-RU" dirty="0" err="1"/>
              <a:t>елдің</a:t>
            </a:r>
            <a:r>
              <a:rPr lang="ru-RU" dirty="0"/>
              <a:t> </a:t>
            </a:r>
            <a:r>
              <a:rPr lang="ru-RU" dirty="0" err="1"/>
              <a:t>әлеуметтік</a:t>
            </a:r>
            <a:r>
              <a:rPr lang="ru-RU" dirty="0"/>
              <a:t> – </a:t>
            </a:r>
            <a:r>
              <a:rPr lang="ru-RU" dirty="0" err="1"/>
              <a:t>экономикалық</a:t>
            </a:r>
            <a:r>
              <a:rPr lang="ru-RU" dirty="0"/>
              <a:t> </a:t>
            </a:r>
            <a:r>
              <a:rPr lang="ru-RU" dirty="0" err="1"/>
              <a:t>дамуын</a:t>
            </a:r>
            <a:r>
              <a:rPr lang="ru-RU" dirty="0"/>
              <a:t> </a:t>
            </a:r>
            <a:r>
              <a:rPr lang="ru-RU" dirty="0" err="1"/>
              <a:t>қамтамассыз</a:t>
            </a:r>
            <a:r>
              <a:rPr lang="ru-RU" dirty="0"/>
              <a:t> </a:t>
            </a:r>
            <a:r>
              <a:rPr lang="ru-RU" dirty="0" err="1"/>
              <a:t>ету</a:t>
            </a:r>
            <a:r>
              <a:rPr lang="ru-RU" dirty="0"/>
              <a:t>. </a:t>
            </a:r>
            <a:endParaRPr lang="ru-RU" dirty="0"/>
          </a:p>
        </p:txBody>
      </p:sp>
    </p:spTree>
    <p:extLst>
      <p:ext uri="{BB962C8B-B14F-4D97-AF65-F5344CB8AC3E}">
        <p14:creationId xmlns:p14="http://schemas.microsoft.com/office/powerpoint/2010/main" val="3409023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r>
              <a:rPr lang="ru-RU" dirty="0" err="1">
                <a:solidFill>
                  <a:srgbClr val="FF0000"/>
                </a:solidFill>
              </a:rPr>
              <a:t>Салықтар</a:t>
            </a:r>
            <a:r>
              <a:rPr lang="ru-RU" dirty="0">
                <a:solidFill>
                  <a:srgbClr val="FF0000"/>
                </a:solidFill>
              </a:rPr>
              <a:t> </a:t>
            </a:r>
            <a:r>
              <a:rPr lang="ru-RU" dirty="0" err="1">
                <a:solidFill>
                  <a:srgbClr val="FF0000"/>
                </a:solidFill>
              </a:rPr>
              <a:t>бойынша</a:t>
            </a:r>
            <a:r>
              <a:rPr lang="ru-RU" dirty="0">
                <a:solidFill>
                  <a:srgbClr val="FF0000"/>
                </a:solidFill>
              </a:rPr>
              <a:t> </a:t>
            </a:r>
            <a:r>
              <a:rPr lang="ru-RU" dirty="0" err="1">
                <a:solidFill>
                  <a:srgbClr val="FF0000"/>
                </a:solidFill>
              </a:rPr>
              <a:t>жоспарлау</a:t>
            </a:r>
            <a:r>
              <a:rPr lang="ru-RU" dirty="0">
                <a:solidFill>
                  <a:srgbClr val="FF0000"/>
                </a:solidFill>
              </a:rPr>
              <a:t> </a:t>
            </a:r>
            <a:r>
              <a:rPr lang="ru-RU" dirty="0"/>
              <a:t>- </a:t>
            </a:r>
            <a:r>
              <a:rPr lang="ru-RU" dirty="0" err="1"/>
              <a:t>ағымдағы</a:t>
            </a:r>
            <a:r>
              <a:rPr lang="ru-RU" dirty="0"/>
              <a:t> </a:t>
            </a:r>
            <a:r>
              <a:rPr lang="ru-RU" dirty="0" err="1"/>
              <a:t>бюджеттік</a:t>
            </a:r>
            <a:r>
              <a:rPr lang="ru-RU" dirty="0"/>
              <a:t> </a:t>
            </a:r>
            <a:r>
              <a:rPr lang="ru-RU" dirty="0" err="1"/>
              <a:t>тапсырманың</a:t>
            </a:r>
            <a:r>
              <a:rPr lang="ru-RU" dirty="0"/>
              <a:t> </a:t>
            </a:r>
            <a:r>
              <a:rPr lang="ru-RU" dirty="0" err="1"/>
              <a:t>өңделуі</a:t>
            </a:r>
            <a:r>
              <a:rPr lang="ru-RU" dirty="0"/>
              <a:t>, </a:t>
            </a:r>
            <a:r>
              <a:rPr lang="ru-RU" dirty="0" err="1"/>
              <a:t>тоқсандық</a:t>
            </a:r>
            <a:r>
              <a:rPr lang="ru-RU" dirty="0"/>
              <a:t> </a:t>
            </a:r>
            <a:r>
              <a:rPr lang="ru-RU" dirty="0" err="1"/>
              <a:t>салықтық</a:t>
            </a:r>
            <a:r>
              <a:rPr lang="ru-RU" dirty="0"/>
              <a:t> </a:t>
            </a:r>
            <a:r>
              <a:rPr lang="ru-RU" dirty="0" err="1"/>
              <a:t>түсімдердің</a:t>
            </a:r>
            <a:r>
              <a:rPr lang="ru-RU" dirty="0"/>
              <a:t> </a:t>
            </a:r>
            <a:r>
              <a:rPr lang="ru-RU" dirty="0" err="1"/>
              <a:t>анықталуы</a:t>
            </a:r>
            <a:r>
              <a:rPr lang="ru-RU" dirty="0"/>
              <a:t>. </a:t>
            </a:r>
            <a:r>
              <a:rPr lang="ru-RU" dirty="0" err="1"/>
              <a:t>Олардың</a:t>
            </a:r>
            <a:r>
              <a:rPr lang="ru-RU" dirty="0"/>
              <a:t> </a:t>
            </a:r>
            <a:r>
              <a:rPr lang="ru-RU" dirty="0" err="1"/>
              <a:t>шешімі</a:t>
            </a:r>
            <a:r>
              <a:rPr lang="ru-RU" dirty="0"/>
              <a:t> </a:t>
            </a:r>
            <a:r>
              <a:rPr lang="ru-RU" dirty="0" err="1"/>
              <a:t>салық</a:t>
            </a:r>
            <a:r>
              <a:rPr lang="ru-RU" dirty="0"/>
              <a:t> </a:t>
            </a:r>
            <a:r>
              <a:rPr lang="ru-RU" dirty="0" err="1"/>
              <a:t>салудағы</a:t>
            </a:r>
            <a:r>
              <a:rPr lang="ru-RU" dirty="0"/>
              <a:t> </a:t>
            </a:r>
            <a:r>
              <a:rPr lang="ru-RU" dirty="0" err="1"/>
              <a:t>стратегиялық</a:t>
            </a:r>
            <a:r>
              <a:rPr lang="ru-RU" dirty="0"/>
              <a:t> </a:t>
            </a:r>
            <a:r>
              <a:rPr lang="ru-RU" dirty="0" err="1"/>
              <a:t>мақсаттарды</a:t>
            </a:r>
            <a:r>
              <a:rPr lang="ru-RU" dirty="0"/>
              <a:t> </a:t>
            </a:r>
            <a:r>
              <a:rPr lang="ru-RU" dirty="0" err="1"/>
              <a:t>зерттеуде</a:t>
            </a:r>
            <a:r>
              <a:rPr lang="ru-RU" dirty="0"/>
              <a:t> </a:t>
            </a:r>
            <a:r>
              <a:rPr lang="ru-RU" dirty="0" err="1"/>
              <a:t>және</a:t>
            </a:r>
            <a:r>
              <a:rPr lang="ru-RU" dirty="0"/>
              <a:t> </a:t>
            </a:r>
            <a:r>
              <a:rPr lang="ru-RU" dirty="0" err="1"/>
              <a:t>олар</a:t>
            </a:r>
            <a:r>
              <a:rPr lang="ru-RU" dirty="0"/>
              <a:t> </a:t>
            </a:r>
            <a:r>
              <a:rPr lang="ru-RU" dirty="0" err="1"/>
              <a:t>үшін</a:t>
            </a:r>
            <a:r>
              <a:rPr lang="ru-RU" dirty="0"/>
              <a:t> </a:t>
            </a:r>
            <a:r>
              <a:rPr lang="ru-RU" dirty="0" err="1"/>
              <a:t>құқықтық</a:t>
            </a:r>
            <a:r>
              <a:rPr lang="ru-RU" dirty="0"/>
              <a:t> </a:t>
            </a:r>
            <a:r>
              <a:rPr lang="ru-RU" dirty="0" err="1"/>
              <a:t>жағдай</a:t>
            </a:r>
            <a:r>
              <a:rPr lang="ru-RU" dirty="0"/>
              <a:t> </a:t>
            </a:r>
            <a:r>
              <a:rPr lang="ru-RU" dirty="0" err="1"/>
              <a:t>жасайды</a:t>
            </a:r>
            <a:r>
              <a:rPr lang="ru-RU" dirty="0"/>
              <a:t>. </a:t>
            </a:r>
            <a:endParaRPr lang="ru-RU" dirty="0" smtClean="0"/>
          </a:p>
          <a:p>
            <a:r>
              <a:rPr lang="ru-RU" dirty="0" err="1" smtClean="0"/>
              <a:t>Бұл</a:t>
            </a:r>
            <a:r>
              <a:rPr lang="ru-RU" dirty="0" smtClean="0"/>
              <a:t> </a:t>
            </a:r>
            <a:r>
              <a:rPr lang="ru-RU" dirty="0" err="1"/>
              <a:t>жағдайда</a:t>
            </a:r>
            <a:r>
              <a:rPr lang="ru-RU" dirty="0"/>
              <a:t> </a:t>
            </a:r>
            <a:r>
              <a:rPr lang="ru-RU" dirty="0" err="1"/>
              <a:t>салықты</a:t>
            </a:r>
            <a:r>
              <a:rPr lang="ru-RU" dirty="0"/>
              <a:t> </a:t>
            </a:r>
            <a:r>
              <a:rPr lang="ru-RU" dirty="0" err="1"/>
              <a:t>болжаудың</a:t>
            </a:r>
            <a:r>
              <a:rPr lang="ru-RU" dirty="0"/>
              <a:t> </a:t>
            </a:r>
            <a:r>
              <a:rPr lang="ru-RU" dirty="0" err="1"/>
              <a:t>негізі</a:t>
            </a:r>
            <a:r>
              <a:rPr lang="ru-RU" dirty="0"/>
              <a:t> </a:t>
            </a:r>
            <a:r>
              <a:rPr lang="ru-RU" dirty="0" err="1"/>
              <a:t>болып</a:t>
            </a:r>
            <a:r>
              <a:rPr lang="ru-RU" dirty="0"/>
              <a:t> </a:t>
            </a:r>
            <a:r>
              <a:rPr lang="ru-RU" dirty="0" err="1"/>
              <a:t>ғылыми</a:t>
            </a:r>
            <a:r>
              <a:rPr lang="ru-RU" dirty="0"/>
              <a:t> – </a:t>
            </a:r>
            <a:r>
              <a:rPr lang="ru-RU" dirty="0" err="1"/>
              <a:t>зерттеу</a:t>
            </a:r>
            <a:r>
              <a:rPr lang="ru-RU" dirty="0"/>
              <a:t> </a:t>
            </a:r>
            <a:r>
              <a:rPr lang="ru-RU" dirty="0" err="1"/>
              <a:t>есептерінің</a:t>
            </a:r>
            <a:r>
              <a:rPr lang="ru-RU" dirty="0"/>
              <a:t> </a:t>
            </a:r>
            <a:r>
              <a:rPr lang="ru-RU" dirty="0" err="1"/>
              <a:t>нәтижесі</a:t>
            </a:r>
            <a:r>
              <a:rPr lang="ru-RU" dirty="0"/>
              <a:t> </a:t>
            </a:r>
            <a:r>
              <a:rPr lang="ru-RU" dirty="0" err="1"/>
              <a:t>және</a:t>
            </a:r>
            <a:r>
              <a:rPr lang="ru-RU" dirty="0"/>
              <a:t> </a:t>
            </a:r>
            <a:r>
              <a:rPr lang="ru-RU" dirty="0" err="1"/>
              <a:t>ағымдағы</a:t>
            </a:r>
            <a:r>
              <a:rPr lang="ru-RU" dirty="0"/>
              <a:t> </a:t>
            </a:r>
            <a:r>
              <a:rPr lang="ru-RU" dirty="0" err="1"/>
              <a:t>салық</a:t>
            </a:r>
            <a:r>
              <a:rPr lang="ru-RU" dirty="0"/>
              <a:t> </a:t>
            </a:r>
            <a:r>
              <a:rPr lang="ru-RU" dirty="0" err="1"/>
              <a:t>міндеттемелерінің</a:t>
            </a:r>
            <a:r>
              <a:rPr lang="ru-RU" dirty="0"/>
              <a:t> </a:t>
            </a:r>
            <a:r>
              <a:rPr lang="ru-RU" dirty="0" err="1"/>
              <a:t>орындалу</a:t>
            </a:r>
            <a:r>
              <a:rPr lang="ru-RU" dirty="0"/>
              <a:t> </a:t>
            </a:r>
            <a:r>
              <a:rPr lang="ru-RU" dirty="0" err="1"/>
              <a:t>барысы</a:t>
            </a:r>
            <a:r>
              <a:rPr lang="ru-RU" dirty="0"/>
              <a:t> </a:t>
            </a:r>
            <a:r>
              <a:rPr lang="ru-RU" dirty="0" err="1"/>
              <a:t>табылады</a:t>
            </a:r>
            <a:r>
              <a:rPr lang="ru-RU" dirty="0"/>
              <a:t>. </a:t>
            </a:r>
            <a:endParaRPr lang="ru-RU" dirty="0" smtClean="0"/>
          </a:p>
          <a:p>
            <a:r>
              <a:rPr lang="ru-RU" dirty="0" err="1" smtClean="0"/>
              <a:t>Бұл</a:t>
            </a:r>
            <a:r>
              <a:rPr lang="ru-RU" dirty="0" smtClean="0"/>
              <a:t> </a:t>
            </a:r>
            <a:r>
              <a:rPr lang="ru-RU" dirty="0" err="1"/>
              <a:t>мәліметтерді</a:t>
            </a:r>
            <a:r>
              <a:rPr lang="ru-RU" dirty="0"/>
              <a:t> </a:t>
            </a:r>
            <a:r>
              <a:rPr lang="ru-RU" dirty="0" err="1"/>
              <a:t>жинау</a:t>
            </a:r>
            <a:r>
              <a:rPr lang="ru-RU" dirty="0"/>
              <a:t> </a:t>
            </a:r>
            <a:r>
              <a:rPr lang="ru-RU" dirty="0" err="1"/>
              <a:t>және</a:t>
            </a:r>
            <a:r>
              <a:rPr lang="ru-RU" dirty="0"/>
              <a:t> </a:t>
            </a:r>
            <a:r>
              <a:rPr lang="ru-RU" dirty="0" err="1"/>
              <a:t>өңдеудегі</a:t>
            </a:r>
            <a:r>
              <a:rPr lang="ru-RU" dirty="0"/>
              <a:t> </a:t>
            </a:r>
            <a:r>
              <a:rPr lang="ru-RU" dirty="0" err="1"/>
              <a:t>олардың</a:t>
            </a:r>
            <a:r>
              <a:rPr lang="ru-RU" dirty="0"/>
              <a:t> </a:t>
            </a:r>
            <a:r>
              <a:rPr lang="ru-RU" dirty="0" err="1"/>
              <a:t>позитивті</a:t>
            </a:r>
            <a:r>
              <a:rPr lang="ru-RU" dirty="0"/>
              <a:t> </a:t>
            </a:r>
            <a:r>
              <a:rPr lang="ru-RU" dirty="0" err="1"/>
              <a:t>және</a:t>
            </a:r>
            <a:r>
              <a:rPr lang="ru-RU" dirty="0"/>
              <a:t> </a:t>
            </a:r>
            <a:r>
              <a:rPr lang="ru-RU" dirty="0" err="1"/>
              <a:t>жағымсыз</a:t>
            </a:r>
            <a:r>
              <a:rPr lang="ru-RU" dirty="0"/>
              <a:t> </a:t>
            </a:r>
            <a:r>
              <a:rPr lang="ru-RU" dirty="0" err="1"/>
              <a:t>жақтарын</a:t>
            </a:r>
            <a:r>
              <a:rPr lang="ru-RU" dirty="0"/>
              <a:t> </a:t>
            </a:r>
            <a:r>
              <a:rPr lang="ru-RU" dirty="0" err="1"/>
              <a:t>айтуға</a:t>
            </a:r>
            <a:r>
              <a:rPr lang="ru-RU" dirty="0"/>
              <a:t> </a:t>
            </a:r>
            <a:r>
              <a:rPr lang="ru-RU" dirty="0" err="1"/>
              <a:t>болады</a:t>
            </a:r>
            <a:r>
              <a:rPr lang="ru-RU" dirty="0"/>
              <a:t>, </a:t>
            </a:r>
            <a:r>
              <a:rPr lang="ru-RU" dirty="0" err="1"/>
              <a:t>оның</a:t>
            </a:r>
            <a:r>
              <a:rPr lang="ru-RU" dirty="0"/>
              <a:t> </a:t>
            </a:r>
            <a:r>
              <a:rPr lang="ru-RU" dirty="0" err="1"/>
              <a:t>инвестициялаудың</a:t>
            </a:r>
            <a:r>
              <a:rPr lang="ru-RU" dirty="0"/>
              <a:t> </a:t>
            </a:r>
            <a:r>
              <a:rPr lang="ru-RU" dirty="0" err="1"/>
              <a:t>деңгейлеріне</a:t>
            </a:r>
            <a:r>
              <a:rPr lang="ru-RU" dirty="0"/>
              <a:t> </a:t>
            </a:r>
            <a:r>
              <a:rPr lang="ru-RU" dirty="0" err="1"/>
              <a:t>әсері</a:t>
            </a:r>
            <a:r>
              <a:rPr lang="ru-RU" dirty="0"/>
              <a:t>, </a:t>
            </a:r>
            <a:r>
              <a:rPr lang="ru-RU" dirty="0" err="1"/>
              <a:t>салалар</a:t>
            </a:r>
            <a:r>
              <a:rPr lang="ru-RU" dirty="0"/>
              <a:t> </a:t>
            </a:r>
            <a:r>
              <a:rPr lang="ru-RU" dirty="0" err="1"/>
              <a:t>қозғалысындағы</a:t>
            </a:r>
            <a:r>
              <a:rPr lang="ru-RU" dirty="0"/>
              <a:t> </a:t>
            </a:r>
            <a:r>
              <a:rPr lang="ru-RU" dirty="0" err="1"/>
              <a:t>құрылымына</a:t>
            </a:r>
            <a:r>
              <a:rPr lang="ru-RU" dirty="0"/>
              <a:t>, </a:t>
            </a:r>
            <a:r>
              <a:rPr lang="ru-RU" dirty="0" err="1"/>
              <a:t>табыстардың</a:t>
            </a:r>
            <a:r>
              <a:rPr lang="ru-RU" dirty="0"/>
              <a:t> </a:t>
            </a:r>
            <a:r>
              <a:rPr lang="ru-RU" dirty="0" err="1"/>
              <a:t>аумақтарға</a:t>
            </a:r>
            <a:r>
              <a:rPr lang="ru-RU" dirty="0"/>
              <a:t> </a:t>
            </a:r>
            <a:r>
              <a:rPr lang="ru-RU" dirty="0" err="1"/>
              <a:t>деген</a:t>
            </a:r>
            <a:r>
              <a:rPr lang="ru-RU" dirty="0"/>
              <a:t> </a:t>
            </a:r>
            <a:r>
              <a:rPr lang="ru-RU" dirty="0" err="1"/>
              <a:t>сәйкестігі</a:t>
            </a:r>
            <a:r>
              <a:rPr lang="ru-RU" dirty="0"/>
              <a:t>, </a:t>
            </a:r>
            <a:r>
              <a:rPr lang="ru-RU" dirty="0" err="1"/>
              <a:t>корпорациялар</a:t>
            </a:r>
            <a:r>
              <a:rPr lang="ru-RU" dirty="0"/>
              <a:t> мен </a:t>
            </a:r>
            <a:r>
              <a:rPr lang="ru-RU" dirty="0" err="1"/>
              <a:t>тұрғындарға</a:t>
            </a:r>
            <a:r>
              <a:rPr lang="ru-RU" dirty="0"/>
              <a:t> </a:t>
            </a:r>
            <a:r>
              <a:rPr lang="ru-RU" dirty="0" err="1"/>
              <a:t>әсері</a:t>
            </a:r>
            <a:r>
              <a:rPr lang="ru-RU" dirty="0"/>
              <a:t> </a:t>
            </a:r>
            <a:endParaRPr lang="ru-RU" dirty="0"/>
          </a:p>
        </p:txBody>
      </p:sp>
    </p:spTree>
    <p:extLst>
      <p:ext uri="{BB962C8B-B14F-4D97-AF65-F5344CB8AC3E}">
        <p14:creationId xmlns:p14="http://schemas.microsoft.com/office/powerpoint/2010/main" val="2208603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err="1">
                <a:solidFill>
                  <a:srgbClr val="FF0000"/>
                </a:solidFill>
              </a:rPr>
              <a:t>С</a:t>
            </a:r>
            <a:r>
              <a:rPr lang="ru-RU" sz="2800" dirty="0" err="1" smtClean="0">
                <a:solidFill>
                  <a:srgbClr val="FF0000"/>
                </a:solidFill>
              </a:rPr>
              <a:t>алықтық</a:t>
            </a:r>
            <a:r>
              <a:rPr lang="ru-RU" sz="2800" dirty="0" smtClean="0">
                <a:solidFill>
                  <a:srgbClr val="FF0000"/>
                </a:solidFill>
              </a:rPr>
              <a:t> </a:t>
            </a:r>
            <a:r>
              <a:rPr lang="ru-RU" sz="2800" dirty="0" err="1">
                <a:solidFill>
                  <a:srgbClr val="FF0000"/>
                </a:solidFill>
              </a:rPr>
              <a:t>әкімшіліктендіруді</a:t>
            </a:r>
            <a:r>
              <a:rPr lang="ru-RU" sz="2800" dirty="0">
                <a:solidFill>
                  <a:srgbClr val="FF0000"/>
                </a:solidFill>
              </a:rPr>
              <a:t> </a:t>
            </a:r>
            <a:r>
              <a:rPr lang="ru-RU" sz="2800" dirty="0" err="1">
                <a:solidFill>
                  <a:srgbClr val="FF0000"/>
                </a:solidFill>
              </a:rPr>
              <a:t>жүзеге</a:t>
            </a:r>
            <a:r>
              <a:rPr lang="ru-RU" sz="2800" dirty="0">
                <a:solidFill>
                  <a:srgbClr val="FF0000"/>
                </a:solidFill>
              </a:rPr>
              <a:t> </a:t>
            </a:r>
            <a:r>
              <a:rPr lang="ru-RU" sz="2800" dirty="0" err="1">
                <a:solidFill>
                  <a:srgbClr val="FF0000"/>
                </a:solidFill>
              </a:rPr>
              <a:t>асыру</a:t>
            </a:r>
            <a:r>
              <a:rPr lang="ru-RU" sz="2800" dirty="0">
                <a:solidFill>
                  <a:srgbClr val="FF0000"/>
                </a:solidFill>
              </a:rPr>
              <a:t> </a:t>
            </a:r>
            <a:r>
              <a:rPr lang="ru-RU" sz="2800" dirty="0" err="1">
                <a:solidFill>
                  <a:srgbClr val="FF0000"/>
                </a:solidFill>
              </a:rPr>
              <a:t>үшін</a:t>
            </a:r>
            <a:r>
              <a:rPr lang="ru-RU" sz="2800" dirty="0">
                <a:solidFill>
                  <a:srgbClr val="FF0000"/>
                </a:solidFill>
              </a:rPr>
              <a:t> </a:t>
            </a:r>
            <a:r>
              <a:rPr lang="ru-RU" sz="2800" dirty="0" err="1">
                <a:solidFill>
                  <a:srgbClr val="FF0000"/>
                </a:solidFill>
              </a:rPr>
              <a:t>бірқатар</a:t>
            </a:r>
            <a:r>
              <a:rPr lang="ru-RU" sz="2800" dirty="0">
                <a:solidFill>
                  <a:srgbClr val="FF0000"/>
                </a:solidFill>
              </a:rPr>
              <a:t> </a:t>
            </a:r>
            <a:r>
              <a:rPr lang="ru-RU" sz="2800" dirty="0" err="1">
                <a:solidFill>
                  <a:srgbClr val="FF0000"/>
                </a:solidFill>
              </a:rPr>
              <a:t>қағидаларға</a:t>
            </a:r>
            <a:r>
              <a:rPr lang="ru-RU" sz="2800" dirty="0">
                <a:solidFill>
                  <a:srgbClr val="FF0000"/>
                </a:solidFill>
              </a:rPr>
              <a:t> </a:t>
            </a:r>
            <a:r>
              <a:rPr lang="ru-RU" sz="2800" dirty="0" err="1">
                <a:solidFill>
                  <a:srgbClr val="FF0000"/>
                </a:solidFill>
              </a:rPr>
              <a:t>сүйену</a:t>
            </a:r>
            <a:r>
              <a:rPr lang="ru-RU" sz="2800" dirty="0">
                <a:solidFill>
                  <a:srgbClr val="FF0000"/>
                </a:solidFill>
              </a:rPr>
              <a:t> </a:t>
            </a:r>
            <a:r>
              <a:rPr lang="ru-RU" sz="2800" dirty="0" err="1">
                <a:solidFill>
                  <a:srgbClr val="FF0000"/>
                </a:solidFill>
              </a:rPr>
              <a:t>қажет</a:t>
            </a:r>
            <a:r>
              <a:rPr lang="ru-RU" sz="2800" dirty="0">
                <a:solidFill>
                  <a:srgbClr val="FF0000"/>
                </a:solidFill>
              </a:rPr>
              <a:t>, </a:t>
            </a:r>
            <a:r>
              <a:rPr lang="ru-RU" sz="2800" dirty="0" err="1">
                <a:solidFill>
                  <a:srgbClr val="FF0000"/>
                </a:solidFill>
              </a:rPr>
              <a:t>олар</a:t>
            </a:r>
            <a:r>
              <a:rPr lang="ru-RU" sz="2800" dirty="0">
                <a:solidFill>
                  <a:srgbClr val="FF0000"/>
                </a:solidFill>
              </a:rPr>
              <a:t>:</a:t>
            </a:r>
            <a:endParaRPr lang="ru-RU" sz="2800" dirty="0">
              <a:solidFill>
                <a:srgbClr val="FF0000"/>
              </a:solidFill>
            </a:endParaRPr>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55000" lnSpcReduction="20000"/>
          </a:bodyPr>
          <a:lstStyle/>
          <a:p>
            <a:r>
              <a:rPr lang="ru-RU" dirty="0"/>
              <a:t>1. </a:t>
            </a:r>
            <a:r>
              <a:rPr lang="ru-RU" dirty="0" err="1"/>
              <a:t>Ғылыми</a:t>
            </a:r>
            <a:r>
              <a:rPr lang="ru-RU" dirty="0"/>
              <a:t> </a:t>
            </a:r>
            <a:r>
              <a:rPr lang="ru-RU" dirty="0" err="1"/>
              <a:t>негізделу</a:t>
            </a:r>
            <a:r>
              <a:rPr lang="ru-RU" dirty="0"/>
              <a:t>. </a:t>
            </a:r>
            <a:r>
              <a:rPr lang="ru-RU" dirty="0" err="1"/>
              <a:t>Басқару</a:t>
            </a:r>
            <a:r>
              <a:rPr lang="ru-RU" dirty="0"/>
              <a:t> </a:t>
            </a:r>
            <a:r>
              <a:rPr lang="ru-RU" dirty="0" err="1"/>
              <a:t>шешімдерін</a:t>
            </a:r>
            <a:r>
              <a:rPr lang="ru-RU" dirty="0"/>
              <a:t> </a:t>
            </a:r>
            <a:r>
              <a:rPr lang="ru-RU" dirty="0" err="1"/>
              <a:t>жасауды</a:t>
            </a:r>
            <a:r>
              <a:rPr lang="ru-RU" dirty="0"/>
              <a:t>, </a:t>
            </a:r>
            <a:r>
              <a:rPr lang="ru-RU" dirty="0" err="1"/>
              <a:t>елдің</a:t>
            </a:r>
            <a:r>
              <a:rPr lang="ru-RU" dirty="0"/>
              <a:t> </a:t>
            </a:r>
            <a:r>
              <a:rPr lang="ru-RU" dirty="0" err="1"/>
              <a:t>ұзақ</a:t>
            </a:r>
            <a:r>
              <a:rPr lang="ru-RU" dirty="0"/>
              <a:t> </a:t>
            </a:r>
            <a:r>
              <a:rPr lang="ru-RU" dirty="0" err="1"/>
              <a:t>мерзімді</a:t>
            </a:r>
            <a:endParaRPr lang="ru-RU" dirty="0"/>
          </a:p>
          <a:p>
            <a:r>
              <a:rPr lang="ru-RU" dirty="0" err="1"/>
              <a:t>бюджетті</a:t>
            </a:r>
            <a:r>
              <a:rPr lang="ru-RU" dirty="0"/>
              <a:t> – </a:t>
            </a:r>
            <a:r>
              <a:rPr lang="ru-RU" dirty="0" err="1"/>
              <a:t>қаржылық</a:t>
            </a:r>
            <a:r>
              <a:rPr lang="ru-RU" dirty="0"/>
              <a:t> </a:t>
            </a:r>
            <a:r>
              <a:rPr lang="ru-RU" dirty="0" err="1"/>
              <a:t>саясатына</a:t>
            </a:r>
            <a:r>
              <a:rPr lang="ru-RU" dirty="0"/>
              <a:t>, </a:t>
            </a:r>
            <a:r>
              <a:rPr lang="ru-RU" dirty="0" err="1"/>
              <a:t>нарықты</a:t>
            </a:r>
            <a:r>
              <a:rPr lang="ru-RU" dirty="0"/>
              <a:t> </a:t>
            </a:r>
            <a:r>
              <a:rPr lang="ru-RU" dirty="0" err="1"/>
              <a:t>талаптарды</a:t>
            </a:r>
            <a:r>
              <a:rPr lang="ru-RU" dirty="0"/>
              <a:t> </a:t>
            </a:r>
            <a:r>
              <a:rPr lang="ru-RU" dirty="0" err="1"/>
              <a:t>ескере</a:t>
            </a:r>
            <a:r>
              <a:rPr lang="ru-RU" dirty="0"/>
              <a:t> </a:t>
            </a:r>
            <a:r>
              <a:rPr lang="ru-RU" dirty="0" err="1"/>
              <a:t>отырып</a:t>
            </a:r>
            <a:r>
              <a:rPr lang="ru-RU" dirty="0"/>
              <a:t>, </a:t>
            </a:r>
            <a:r>
              <a:rPr lang="ru-RU" dirty="0" err="1"/>
              <a:t>экономиканың</a:t>
            </a:r>
            <a:r>
              <a:rPr lang="ru-RU" dirty="0"/>
              <a:t> даму </a:t>
            </a:r>
            <a:r>
              <a:rPr lang="ru-RU" dirty="0" err="1"/>
              <a:t>жоспары</a:t>
            </a:r>
            <a:r>
              <a:rPr lang="ru-RU" dirty="0"/>
              <a:t> мен </a:t>
            </a:r>
            <a:r>
              <a:rPr lang="ru-RU" dirty="0" err="1"/>
              <a:t>оның</a:t>
            </a:r>
            <a:r>
              <a:rPr lang="ru-RU" dirty="0"/>
              <a:t> </a:t>
            </a:r>
            <a:r>
              <a:rPr lang="ru-RU" dirty="0" err="1"/>
              <a:t>сол</a:t>
            </a:r>
            <a:r>
              <a:rPr lang="ru-RU" dirty="0"/>
              <a:t> </a:t>
            </a:r>
            <a:r>
              <a:rPr lang="ru-RU" dirty="0" err="1"/>
              <a:t>уақыттағы</a:t>
            </a:r>
            <a:r>
              <a:rPr lang="ru-RU" dirty="0"/>
              <a:t> </a:t>
            </a:r>
            <a:r>
              <a:rPr lang="ru-RU" dirty="0" err="1"/>
              <a:t>жағдайына</a:t>
            </a:r>
            <a:r>
              <a:rPr lang="ru-RU" dirty="0"/>
              <a:t>, </a:t>
            </a:r>
            <a:r>
              <a:rPr lang="ru-RU" dirty="0" err="1"/>
              <a:t>отандық</a:t>
            </a:r>
            <a:r>
              <a:rPr lang="ru-RU" dirty="0"/>
              <a:t> </a:t>
            </a:r>
            <a:r>
              <a:rPr lang="ru-RU" dirty="0" err="1"/>
              <a:t>және</a:t>
            </a:r>
            <a:r>
              <a:rPr lang="ru-RU" dirty="0"/>
              <a:t> </a:t>
            </a:r>
            <a:r>
              <a:rPr lang="ru-RU" dirty="0" err="1"/>
              <a:t>әлемдік</a:t>
            </a:r>
            <a:r>
              <a:rPr lang="ru-RU" dirty="0"/>
              <a:t> </a:t>
            </a:r>
            <a:r>
              <a:rPr lang="ru-RU" dirty="0" err="1"/>
              <a:t>салық</a:t>
            </a:r>
            <a:r>
              <a:rPr lang="ru-RU" dirty="0"/>
              <a:t> салу </a:t>
            </a:r>
            <a:r>
              <a:rPr lang="ru-RU" dirty="0" err="1"/>
              <a:t>тәжірибесіне</a:t>
            </a:r>
            <a:r>
              <a:rPr lang="ru-RU" dirty="0"/>
              <a:t> </a:t>
            </a:r>
            <a:r>
              <a:rPr lang="ru-RU" dirty="0" err="1"/>
              <a:t>сай</a:t>
            </a:r>
            <a:r>
              <a:rPr lang="ru-RU" dirty="0"/>
              <a:t> </a:t>
            </a:r>
            <a:r>
              <a:rPr lang="ru-RU" dirty="0" err="1"/>
              <a:t>келетін</a:t>
            </a:r>
            <a:r>
              <a:rPr lang="ru-RU" dirty="0"/>
              <a:t>, </a:t>
            </a:r>
            <a:r>
              <a:rPr lang="ru-RU" dirty="0" err="1"/>
              <a:t>мықты</a:t>
            </a:r>
            <a:r>
              <a:rPr lang="ru-RU" dirty="0"/>
              <a:t> </a:t>
            </a:r>
            <a:r>
              <a:rPr lang="ru-RU" dirty="0" err="1"/>
              <a:t>ғылыми-техникалық</a:t>
            </a:r>
            <a:r>
              <a:rPr lang="ru-RU" dirty="0"/>
              <a:t> </a:t>
            </a:r>
            <a:r>
              <a:rPr lang="ru-RU" dirty="0" err="1"/>
              <a:t>базаның</a:t>
            </a:r>
            <a:r>
              <a:rPr lang="ru-RU" dirty="0"/>
              <a:t> </a:t>
            </a:r>
            <a:r>
              <a:rPr lang="ru-RU" dirty="0" err="1"/>
              <a:t>аясында</a:t>
            </a:r>
            <a:r>
              <a:rPr lang="ru-RU" dirty="0"/>
              <a:t> </a:t>
            </a:r>
            <a:r>
              <a:rPr lang="ru-RU" dirty="0" err="1"/>
              <a:t>жүзеге</a:t>
            </a:r>
            <a:r>
              <a:rPr lang="ru-RU" dirty="0"/>
              <a:t> </a:t>
            </a:r>
            <a:r>
              <a:rPr lang="ru-RU" dirty="0" err="1"/>
              <a:t>асыру</a:t>
            </a:r>
            <a:r>
              <a:rPr lang="ru-RU" dirty="0"/>
              <a:t> </a:t>
            </a:r>
            <a:r>
              <a:rPr lang="ru-RU" dirty="0" err="1"/>
              <a:t>қажет</a:t>
            </a:r>
            <a:r>
              <a:rPr lang="ru-RU" dirty="0"/>
              <a:t>.</a:t>
            </a:r>
          </a:p>
          <a:p>
            <a:r>
              <a:rPr lang="ru-RU" dirty="0"/>
              <a:t>2. </a:t>
            </a:r>
            <a:r>
              <a:rPr lang="ru-RU" dirty="0" err="1"/>
              <a:t>Мақсаттылық</a:t>
            </a:r>
            <a:r>
              <a:rPr lang="ru-RU" dirty="0"/>
              <a:t>, </a:t>
            </a:r>
            <a:r>
              <a:rPr lang="ru-RU" dirty="0" err="1"/>
              <a:t>сандық</a:t>
            </a:r>
            <a:r>
              <a:rPr lang="ru-RU" dirty="0"/>
              <a:t> </a:t>
            </a:r>
            <a:r>
              <a:rPr lang="ru-RU" dirty="0" err="1"/>
              <a:t>және</a:t>
            </a:r>
            <a:r>
              <a:rPr lang="ru-RU" dirty="0"/>
              <a:t> </a:t>
            </a:r>
            <a:r>
              <a:rPr lang="ru-RU" dirty="0" err="1"/>
              <a:t>сапалық</a:t>
            </a:r>
            <a:r>
              <a:rPr lang="ru-RU" dirty="0"/>
              <a:t> </a:t>
            </a:r>
            <a:r>
              <a:rPr lang="ru-RU" dirty="0" err="1"/>
              <a:t>нақтылық</a:t>
            </a:r>
            <a:r>
              <a:rPr lang="ru-RU" dirty="0"/>
              <a:t>. </a:t>
            </a:r>
            <a:r>
              <a:rPr lang="ru-RU" dirty="0" err="1"/>
              <a:t>Басқару</a:t>
            </a:r>
            <a:r>
              <a:rPr lang="ru-RU" dirty="0"/>
              <a:t> </a:t>
            </a:r>
            <a:r>
              <a:rPr lang="ru-RU" dirty="0" err="1"/>
              <a:t>шешімдері</a:t>
            </a:r>
            <a:endParaRPr lang="ru-RU" dirty="0"/>
          </a:p>
          <a:p>
            <a:r>
              <a:rPr lang="ru-RU" dirty="0" err="1"/>
              <a:t>күш</a:t>
            </a:r>
            <a:r>
              <a:rPr lang="ru-RU" dirty="0"/>
              <a:t> пен </a:t>
            </a:r>
            <a:r>
              <a:rPr lang="ru-RU" dirty="0" err="1"/>
              <a:t>құралды</a:t>
            </a:r>
            <a:r>
              <a:rPr lang="ru-RU" dirty="0"/>
              <a:t> аз </a:t>
            </a:r>
            <a:r>
              <a:rPr lang="ru-RU" dirty="0" err="1"/>
              <a:t>жұмсауға</a:t>
            </a:r>
            <a:r>
              <a:rPr lang="ru-RU" dirty="0"/>
              <a:t> </a:t>
            </a:r>
            <a:r>
              <a:rPr lang="ru-RU" dirty="0" err="1"/>
              <a:t>мүмкіндік</a:t>
            </a:r>
            <a:r>
              <a:rPr lang="ru-RU" dirty="0"/>
              <a:t> </a:t>
            </a:r>
            <a:r>
              <a:rPr lang="ru-RU" dirty="0" err="1"/>
              <a:t>беретін</a:t>
            </a:r>
            <a:r>
              <a:rPr lang="ru-RU" dirty="0"/>
              <a:t>, </a:t>
            </a:r>
            <a:r>
              <a:rPr lang="ru-RU" dirty="0" err="1"/>
              <a:t>соның</a:t>
            </a:r>
            <a:r>
              <a:rPr lang="ru-RU" dirty="0"/>
              <a:t> </a:t>
            </a:r>
            <a:r>
              <a:rPr lang="ru-RU" dirty="0" err="1"/>
              <a:t>ішінде</a:t>
            </a:r>
            <a:r>
              <a:rPr lang="ru-RU" dirty="0"/>
              <a:t> </a:t>
            </a:r>
            <a:r>
              <a:rPr lang="ru-RU" dirty="0" err="1"/>
              <a:t>қазіргі</a:t>
            </a:r>
            <a:r>
              <a:rPr lang="ru-RU" dirty="0"/>
              <a:t> </a:t>
            </a:r>
            <a:r>
              <a:rPr lang="ru-RU" dirty="0" err="1"/>
              <a:t>уақыттағы</a:t>
            </a:r>
            <a:r>
              <a:rPr lang="ru-RU" dirty="0"/>
              <a:t> </a:t>
            </a:r>
            <a:r>
              <a:rPr lang="ru-RU" dirty="0" err="1"/>
              <a:t>техниканы</a:t>
            </a:r>
            <a:r>
              <a:rPr lang="ru-RU" dirty="0"/>
              <a:t> </a:t>
            </a:r>
            <a:r>
              <a:rPr lang="ru-RU" dirty="0" err="1"/>
              <a:t>қолдана</a:t>
            </a:r>
            <a:r>
              <a:rPr lang="ru-RU" dirty="0"/>
              <a:t> </a:t>
            </a:r>
            <a:r>
              <a:rPr lang="ru-RU" dirty="0" err="1"/>
              <a:t>отырып</a:t>
            </a:r>
            <a:r>
              <a:rPr lang="ru-RU" dirty="0"/>
              <a:t>, </a:t>
            </a:r>
            <a:r>
              <a:rPr lang="ru-RU" dirty="0" err="1"/>
              <a:t>болжап</a:t>
            </a:r>
            <a:r>
              <a:rPr lang="ru-RU" dirty="0"/>
              <a:t>, </a:t>
            </a:r>
            <a:r>
              <a:rPr lang="ru-RU" dirty="0" err="1"/>
              <a:t>жоспарлап</a:t>
            </a:r>
            <a:r>
              <a:rPr lang="ru-RU" dirty="0"/>
              <a:t>, </a:t>
            </a:r>
            <a:r>
              <a:rPr lang="ru-RU" dirty="0" err="1"/>
              <a:t>салықтарды</a:t>
            </a:r>
            <a:r>
              <a:rPr lang="ru-RU" dirty="0"/>
              <a:t> </a:t>
            </a:r>
            <a:r>
              <a:rPr lang="ru-RU" dirty="0" err="1"/>
              <a:t>басқару</a:t>
            </a:r>
            <a:r>
              <a:rPr lang="ru-RU" dirty="0"/>
              <a:t> </a:t>
            </a:r>
            <a:r>
              <a:rPr lang="ru-RU" dirty="0" err="1"/>
              <a:t>процесін</a:t>
            </a:r>
            <a:r>
              <a:rPr lang="ru-RU" dirty="0"/>
              <a:t> </a:t>
            </a:r>
            <a:r>
              <a:rPr lang="ru-RU" dirty="0" err="1"/>
              <a:t>оңтайландырып</a:t>
            </a:r>
            <a:r>
              <a:rPr lang="ru-RU" dirty="0"/>
              <a:t>, </a:t>
            </a:r>
            <a:r>
              <a:rPr lang="ru-RU" dirty="0" err="1"/>
              <a:t>қажет</a:t>
            </a:r>
            <a:r>
              <a:rPr lang="ru-RU" dirty="0"/>
              <a:t> </a:t>
            </a:r>
            <a:r>
              <a:rPr lang="ru-RU" dirty="0" err="1"/>
              <a:t>жағдайда</a:t>
            </a:r>
            <a:r>
              <a:rPr lang="ru-RU" dirty="0"/>
              <a:t> </a:t>
            </a:r>
            <a:r>
              <a:rPr lang="ru-RU" dirty="0" err="1"/>
              <a:t>керекті</a:t>
            </a:r>
            <a:r>
              <a:rPr lang="ru-RU" dirty="0"/>
              <a:t> </a:t>
            </a:r>
            <a:r>
              <a:rPr lang="ru-RU" dirty="0" err="1"/>
              <a:t>өзгерістерді</a:t>
            </a:r>
            <a:r>
              <a:rPr lang="ru-RU" dirty="0"/>
              <a:t> </a:t>
            </a:r>
            <a:r>
              <a:rPr lang="ru-RU" dirty="0" err="1"/>
              <a:t>енгізіп</a:t>
            </a:r>
            <a:r>
              <a:rPr lang="ru-RU" dirty="0"/>
              <a:t>, </a:t>
            </a:r>
            <a:r>
              <a:rPr lang="ru-RU" dirty="0" err="1"/>
              <a:t>өз</a:t>
            </a:r>
            <a:r>
              <a:rPr lang="ru-RU" dirty="0"/>
              <a:t> </a:t>
            </a:r>
            <a:r>
              <a:rPr lang="ru-RU" dirty="0" err="1"/>
              <a:t>уақытында</a:t>
            </a:r>
            <a:r>
              <a:rPr lang="ru-RU" dirty="0"/>
              <a:t> </a:t>
            </a:r>
            <a:r>
              <a:rPr lang="ru-RU" dirty="0" err="1"/>
              <a:t>жинап</a:t>
            </a:r>
            <a:r>
              <a:rPr lang="ru-RU" dirty="0"/>
              <a:t> </a:t>
            </a:r>
            <a:r>
              <a:rPr lang="ru-RU" dirty="0" err="1"/>
              <a:t>алып</a:t>
            </a:r>
            <a:r>
              <a:rPr lang="ru-RU" dirty="0"/>
              <a:t>, </a:t>
            </a:r>
            <a:r>
              <a:rPr lang="ru-RU" dirty="0" err="1"/>
              <a:t>ұзақ</a:t>
            </a:r>
            <a:r>
              <a:rPr lang="ru-RU" dirty="0"/>
              <a:t> </a:t>
            </a:r>
            <a:r>
              <a:rPr lang="ru-RU" dirty="0" err="1"/>
              <a:t>уақыт</a:t>
            </a:r>
            <a:r>
              <a:rPr lang="ru-RU" dirty="0"/>
              <a:t> </a:t>
            </a:r>
            <a:r>
              <a:rPr lang="ru-RU" dirty="0" err="1"/>
              <a:t>сақтау</a:t>
            </a:r>
            <a:r>
              <a:rPr lang="ru-RU" dirty="0"/>
              <a:t> мен </a:t>
            </a:r>
            <a:r>
              <a:rPr lang="ru-RU" dirty="0" err="1"/>
              <a:t>өңдеуге</a:t>
            </a:r>
            <a:r>
              <a:rPr lang="ru-RU" dirty="0"/>
              <a:t> </a:t>
            </a:r>
            <a:r>
              <a:rPr lang="ru-RU" dirty="0" err="1"/>
              <a:t>жіберілген</a:t>
            </a:r>
            <a:r>
              <a:rPr lang="ru-RU" dirty="0"/>
              <a:t> </a:t>
            </a:r>
            <a:r>
              <a:rPr lang="ru-RU" dirty="0" err="1"/>
              <a:t>ақпаратты</a:t>
            </a:r>
            <a:r>
              <a:rPr lang="ru-RU" dirty="0"/>
              <a:t> </a:t>
            </a:r>
            <a:r>
              <a:rPr lang="ru-RU" dirty="0" err="1"/>
              <a:t>жаңа</a:t>
            </a:r>
            <a:r>
              <a:rPr lang="ru-RU" dirty="0"/>
              <a:t> </a:t>
            </a:r>
            <a:r>
              <a:rPr lang="ru-RU" dirty="0" err="1"/>
              <a:t>басқару</a:t>
            </a:r>
            <a:r>
              <a:rPr lang="ru-RU" dirty="0"/>
              <a:t> </a:t>
            </a:r>
            <a:r>
              <a:rPr lang="ru-RU" dirty="0" err="1"/>
              <a:t>шешімдерін</a:t>
            </a:r>
            <a:r>
              <a:rPr lang="ru-RU" dirty="0"/>
              <a:t> </a:t>
            </a:r>
            <a:r>
              <a:rPr lang="ru-RU" dirty="0" err="1"/>
              <a:t>жасау</a:t>
            </a:r>
            <a:r>
              <a:rPr lang="ru-RU" dirty="0"/>
              <a:t> </a:t>
            </a:r>
            <a:r>
              <a:rPr lang="ru-RU" dirty="0" err="1"/>
              <a:t>үшін</a:t>
            </a:r>
            <a:r>
              <a:rPr lang="ru-RU" dirty="0"/>
              <a:t> </a:t>
            </a:r>
            <a:r>
              <a:rPr lang="ru-RU" dirty="0" err="1"/>
              <a:t>сараптау</a:t>
            </a:r>
            <a:r>
              <a:rPr lang="ru-RU" dirty="0"/>
              <a:t> </a:t>
            </a:r>
            <a:r>
              <a:rPr lang="ru-RU" dirty="0" err="1"/>
              <a:t>және</a:t>
            </a:r>
            <a:r>
              <a:rPr lang="ru-RU" dirty="0"/>
              <a:t> </a:t>
            </a:r>
            <a:r>
              <a:rPr lang="ru-RU" dirty="0" err="1"/>
              <a:t>жүйелеу</a:t>
            </a:r>
            <a:r>
              <a:rPr lang="ru-RU" dirty="0"/>
              <a:t>, </a:t>
            </a:r>
            <a:r>
              <a:rPr lang="ru-RU" dirty="0" err="1"/>
              <a:t>қатар</a:t>
            </a:r>
            <a:r>
              <a:rPr lang="ru-RU" dirty="0"/>
              <a:t> </a:t>
            </a:r>
            <a:r>
              <a:rPr lang="ru-RU" dirty="0" err="1"/>
              <a:t>қойылған</a:t>
            </a:r>
            <a:r>
              <a:rPr lang="ru-RU" dirty="0"/>
              <a:t> </a:t>
            </a:r>
            <a:r>
              <a:rPr lang="ru-RU" dirty="0" err="1"/>
              <a:t>сандық</a:t>
            </a:r>
            <a:r>
              <a:rPr lang="ru-RU" dirty="0"/>
              <a:t> </a:t>
            </a:r>
            <a:r>
              <a:rPr lang="ru-RU" dirty="0" err="1"/>
              <a:t>және</a:t>
            </a:r>
            <a:r>
              <a:rPr lang="ru-RU" dirty="0"/>
              <a:t> </a:t>
            </a:r>
            <a:r>
              <a:rPr lang="ru-RU" dirty="0" err="1"/>
              <a:t>сапалық</a:t>
            </a:r>
            <a:r>
              <a:rPr lang="ru-RU" dirty="0"/>
              <a:t> </a:t>
            </a:r>
            <a:r>
              <a:rPr lang="ru-RU" dirty="0" err="1"/>
              <a:t>көрсеткіштерде</a:t>
            </a:r>
            <a:r>
              <a:rPr lang="ru-RU" dirty="0"/>
              <a:t> </a:t>
            </a:r>
            <a:r>
              <a:rPr lang="ru-RU" dirty="0" err="1"/>
              <a:t>келтірілген</a:t>
            </a:r>
            <a:r>
              <a:rPr lang="ru-RU" dirty="0"/>
              <a:t> </a:t>
            </a:r>
            <a:r>
              <a:rPr lang="ru-RU" dirty="0" err="1"/>
              <a:t>нақты</a:t>
            </a:r>
            <a:r>
              <a:rPr lang="ru-RU" dirty="0"/>
              <a:t> </a:t>
            </a:r>
            <a:r>
              <a:rPr lang="ru-RU" dirty="0" err="1"/>
              <a:t>нәтижелерге</a:t>
            </a:r>
            <a:r>
              <a:rPr lang="ru-RU" dirty="0"/>
              <a:t> </a:t>
            </a:r>
            <a:r>
              <a:rPr lang="ru-RU" dirty="0" err="1"/>
              <a:t>жету</a:t>
            </a:r>
            <a:r>
              <a:rPr lang="ru-RU" dirty="0"/>
              <a:t> </a:t>
            </a:r>
            <a:r>
              <a:rPr lang="ru-RU" dirty="0" err="1"/>
              <a:t>үшін</a:t>
            </a:r>
            <a:r>
              <a:rPr lang="ru-RU" dirty="0"/>
              <a:t> </a:t>
            </a:r>
            <a:r>
              <a:rPr lang="ru-RU" dirty="0" err="1"/>
              <a:t>қолданылуы</a:t>
            </a:r>
            <a:r>
              <a:rPr lang="ru-RU" dirty="0"/>
              <a:t> </a:t>
            </a:r>
            <a:r>
              <a:rPr lang="ru-RU" dirty="0" err="1"/>
              <a:t>керек</a:t>
            </a:r>
            <a:r>
              <a:rPr lang="ru-RU" dirty="0"/>
              <a:t> </a:t>
            </a:r>
            <a:r>
              <a:rPr lang="ru-RU" dirty="0" smtClean="0"/>
              <a:t>.</a:t>
            </a:r>
            <a:endParaRPr lang="ru-RU" dirty="0"/>
          </a:p>
          <a:p>
            <a:r>
              <a:rPr lang="ru-RU" dirty="0"/>
              <a:t>3. </a:t>
            </a:r>
            <a:r>
              <a:rPr lang="ru-RU" dirty="0" err="1"/>
              <a:t>Оңтайлылық</a:t>
            </a:r>
            <a:r>
              <a:rPr lang="ru-RU" dirty="0"/>
              <a:t>. </a:t>
            </a:r>
            <a:r>
              <a:rPr lang="ru-RU" dirty="0" err="1"/>
              <a:t>Оңтайлылықты</a:t>
            </a:r>
            <a:r>
              <a:rPr lang="ru-RU" dirty="0"/>
              <a:t> </a:t>
            </a:r>
            <a:r>
              <a:rPr lang="ru-RU" dirty="0" err="1"/>
              <a:t>талап</a:t>
            </a:r>
            <a:r>
              <a:rPr lang="ru-RU" dirty="0"/>
              <a:t> </a:t>
            </a:r>
            <a:r>
              <a:rPr lang="ru-RU" dirty="0" err="1"/>
              <a:t>ету</a:t>
            </a:r>
            <a:r>
              <a:rPr lang="ru-RU" dirty="0"/>
              <a:t> </a:t>
            </a:r>
            <a:r>
              <a:rPr lang="ru-RU" dirty="0" err="1"/>
              <a:t>әрбір</a:t>
            </a:r>
            <a:r>
              <a:rPr lang="ru-RU" dirty="0"/>
              <a:t> </a:t>
            </a:r>
            <a:r>
              <a:rPr lang="ru-RU" dirty="0" err="1"/>
              <a:t>нақты</a:t>
            </a:r>
            <a:r>
              <a:rPr lang="ru-RU" dirty="0"/>
              <a:t> </a:t>
            </a:r>
            <a:r>
              <a:rPr lang="ru-RU" dirty="0" err="1"/>
              <a:t>жағдайда</a:t>
            </a:r>
            <a:r>
              <a:rPr lang="ru-RU" dirty="0"/>
              <a:t> </a:t>
            </a:r>
            <a:r>
              <a:rPr lang="ru-RU" dirty="0" err="1"/>
              <a:t>жалпы</a:t>
            </a:r>
            <a:endParaRPr lang="ru-RU" dirty="0"/>
          </a:p>
          <a:p>
            <a:r>
              <a:rPr lang="ru-RU" dirty="0" err="1"/>
              <a:t>салық</a:t>
            </a:r>
            <a:r>
              <a:rPr lang="ru-RU" dirty="0"/>
              <a:t> салу мен </a:t>
            </a:r>
            <a:r>
              <a:rPr lang="ru-RU" dirty="0" err="1"/>
              <a:t>салықтардың</a:t>
            </a:r>
            <a:r>
              <a:rPr lang="ru-RU" dirty="0"/>
              <a:t> </a:t>
            </a:r>
            <a:r>
              <a:rPr lang="ru-RU" dirty="0" err="1"/>
              <a:t>жеке</a:t>
            </a:r>
            <a:r>
              <a:rPr lang="ru-RU" dirty="0"/>
              <a:t> </a:t>
            </a:r>
            <a:r>
              <a:rPr lang="ru-RU" dirty="0" err="1"/>
              <a:t>түрлерінің</a:t>
            </a:r>
            <a:r>
              <a:rPr lang="ru-RU" dirty="0"/>
              <a:t> </a:t>
            </a:r>
            <a:r>
              <a:rPr lang="ru-RU" dirty="0" err="1"/>
              <a:t>әлеуметтік-экономикалық</a:t>
            </a:r>
            <a:r>
              <a:rPr lang="ru-RU" dirty="0"/>
              <a:t> </a:t>
            </a:r>
            <a:r>
              <a:rPr lang="ru-RU" dirty="0" err="1"/>
              <a:t>орынды</a:t>
            </a:r>
            <a:r>
              <a:rPr lang="ru-RU" dirty="0"/>
              <a:t> </a:t>
            </a:r>
            <a:r>
              <a:rPr lang="ru-RU" dirty="0" err="1"/>
              <a:t>критерийге</a:t>
            </a:r>
            <a:r>
              <a:rPr lang="ru-RU" dirty="0"/>
              <a:t> </a:t>
            </a:r>
            <a:r>
              <a:rPr lang="ru-RU" dirty="0" err="1"/>
              <a:t>жақсы</a:t>
            </a:r>
            <a:r>
              <a:rPr lang="ru-RU" dirty="0"/>
              <a:t> </a:t>
            </a:r>
            <a:r>
              <a:rPr lang="ru-RU" dirty="0" err="1"/>
              <a:t>сәйкес</a:t>
            </a:r>
            <a:r>
              <a:rPr lang="ru-RU" dirty="0"/>
              <a:t> </a:t>
            </a:r>
            <a:r>
              <a:rPr lang="ru-RU" dirty="0" err="1"/>
              <a:t>келетін</a:t>
            </a:r>
            <a:r>
              <a:rPr lang="ru-RU" dirty="0"/>
              <a:t> </a:t>
            </a:r>
            <a:r>
              <a:rPr lang="ru-RU" dirty="0" err="1"/>
              <a:t>шешімге</a:t>
            </a:r>
            <a:r>
              <a:rPr lang="ru-RU" dirty="0"/>
              <a:t> </a:t>
            </a:r>
            <a:r>
              <a:rPr lang="ru-RU" dirty="0" err="1"/>
              <a:t>негізделеді</a:t>
            </a:r>
            <a:r>
              <a:rPr lang="ru-RU" dirty="0"/>
              <a:t>.</a:t>
            </a:r>
          </a:p>
          <a:p>
            <a:endParaRPr lang="ru-RU" dirty="0"/>
          </a:p>
        </p:txBody>
      </p:sp>
    </p:spTree>
    <p:extLst>
      <p:ext uri="{BB962C8B-B14F-4D97-AF65-F5344CB8AC3E}">
        <p14:creationId xmlns:p14="http://schemas.microsoft.com/office/powerpoint/2010/main" val="26164306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073427"/>
          </a:xfrm>
        </p:spPr>
        <p:style>
          <a:lnRef idx="1">
            <a:schemeClr val="accent1"/>
          </a:lnRef>
          <a:fillRef idx="2">
            <a:schemeClr val="accent1"/>
          </a:fillRef>
          <a:effectRef idx="1">
            <a:schemeClr val="accent1"/>
          </a:effectRef>
          <a:fontRef idx="minor">
            <a:schemeClr val="dk1"/>
          </a:fontRef>
        </p:style>
        <p:txBody>
          <a:bodyPr>
            <a:normAutofit fontScale="32500" lnSpcReduction="20000"/>
          </a:bodyPr>
          <a:lstStyle/>
          <a:p>
            <a:r>
              <a:rPr lang="ru-RU" sz="7200" dirty="0"/>
              <a:t>4. </a:t>
            </a:r>
            <a:r>
              <a:rPr lang="ru-RU" sz="7200" dirty="0" err="1"/>
              <a:t>Өз</a:t>
            </a:r>
            <a:r>
              <a:rPr lang="ru-RU" sz="7200" dirty="0"/>
              <a:t> </a:t>
            </a:r>
            <a:r>
              <a:rPr lang="ru-RU" sz="7200" dirty="0" err="1"/>
              <a:t>уақытында</a:t>
            </a:r>
            <a:r>
              <a:rPr lang="ru-RU" sz="7200" dirty="0"/>
              <a:t>. </a:t>
            </a:r>
            <a:r>
              <a:rPr lang="ru-RU" sz="7200" dirty="0" err="1"/>
              <a:t>Бұл</a:t>
            </a:r>
            <a:r>
              <a:rPr lang="ru-RU" sz="7200" dirty="0"/>
              <a:t> </a:t>
            </a:r>
            <a:r>
              <a:rPr lang="ru-RU" sz="7200" dirty="0" err="1"/>
              <a:t>факторды</a:t>
            </a:r>
            <a:r>
              <a:rPr lang="ru-RU" sz="7200" dirty="0"/>
              <a:t> </a:t>
            </a:r>
            <a:r>
              <a:rPr lang="ru-RU" sz="7200" dirty="0" err="1"/>
              <a:t>мына</a:t>
            </a:r>
            <a:r>
              <a:rPr lang="ru-RU" sz="7200" dirty="0"/>
              <a:t> </a:t>
            </a:r>
            <a:r>
              <a:rPr lang="ru-RU" sz="7200" dirty="0" err="1"/>
              <a:t>сөздермен</a:t>
            </a:r>
            <a:r>
              <a:rPr lang="ru-RU" sz="7200" dirty="0"/>
              <a:t> </a:t>
            </a:r>
            <a:r>
              <a:rPr lang="ru-RU" sz="7200" dirty="0" err="1"/>
              <a:t>қысқаша</a:t>
            </a:r>
            <a:r>
              <a:rPr lang="ru-RU" sz="7200" dirty="0"/>
              <a:t> </a:t>
            </a:r>
            <a:r>
              <a:rPr lang="ru-RU" sz="7200" dirty="0" err="1"/>
              <a:t>баяндауға</a:t>
            </a:r>
            <a:r>
              <a:rPr lang="ru-RU" sz="7200" dirty="0"/>
              <a:t> </a:t>
            </a:r>
            <a:r>
              <a:rPr lang="ru-RU" sz="7200" dirty="0" err="1"/>
              <a:t>болады</a:t>
            </a:r>
            <a:r>
              <a:rPr lang="ru-RU" sz="7200" dirty="0"/>
              <a:t>: «Дер </a:t>
            </a:r>
            <a:r>
              <a:rPr lang="ru-RU" sz="7200" dirty="0" err="1"/>
              <a:t>кезінде</a:t>
            </a:r>
            <a:r>
              <a:rPr lang="ru-RU" sz="7200" dirty="0"/>
              <a:t>, </a:t>
            </a:r>
            <a:r>
              <a:rPr lang="ru-RU" sz="7200" dirty="0" err="1"/>
              <a:t>қажет</a:t>
            </a:r>
            <a:r>
              <a:rPr lang="ru-RU" sz="7200" dirty="0"/>
              <a:t> </a:t>
            </a:r>
            <a:r>
              <a:rPr lang="ru-RU" sz="7200" dirty="0" err="1"/>
              <a:t>шешім</a:t>
            </a:r>
            <a:r>
              <a:rPr lang="ru-RU" sz="7200" dirty="0"/>
              <a:t>». </a:t>
            </a:r>
            <a:r>
              <a:rPr lang="ru-RU" sz="7200" dirty="0" err="1"/>
              <a:t>Бұл</a:t>
            </a:r>
            <a:r>
              <a:rPr lang="ru-RU" sz="7200" dirty="0"/>
              <a:t> </a:t>
            </a:r>
            <a:r>
              <a:rPr lang="ru-RU" sz="7200" dirty="0" err="1"/>
              <a:t>сөздерді</a:t>
            </a:r>
            <a:r>
              <a:rPr lang="ru-RU" sz="7200" dirty="0"/>
              <a:t> </a:t>
            </a:r>
            <a:r>
              <a:rPr lang="ru-RU" sz="7200" dirty="0" err="1"/>
              <a:t>талдап</a:t>
            </a:r>
            <a:r>
              <a:rPr lang="ru-RU" sz="7200" dirty="0"/>
              <a:t> </a:t>
            </a:r>
            <a:r>
              <a:rPr lang="ru-RU" sz="7200" dirty="0" err="1"/>
              <a:t>қарасақ</a:t>
            </a:r>
            <a:r>
              <a:rPr lang="ru-RU" sz="7200" dirty="0"/>
              <a:t>, </a:t>
            </a:r>
            <a:r>
              <a:rPr lang="ru-RU" sz="7200" dirty="0" err="1"/>
              <a:t>соның</a:t>
            </a:r>
            <a:r>
              <a:rPr lang="ru-RU" sz="7200" dirty="0"/>
              <a:t> </a:t>
            </a:r>
            <a:r>
              <a:rPr lang="ru-RU" sz="7200" dirty="0" err="1"/>
              <a:t>басқаруымен</a:t>
            </a:r>
            <a:r>
              <a:rPr lang="ru-RU" sz="7200" dirty="0"/>
              <a:t> </a:t>
            </a:r>
            <a:r>
              <a:rPr lang="ru-RU" sz="7200" dirty="0" err="1"/>
              <a:t>сәйкесінше</a:t>
            </a:r>
            <a:r>
              <a:rPr lang="ru-RU" sz="7200" dirty="0"/>
              <a:t> </a:t>
            </a:r>
            <a:r>
              <a:rPr lang="ru-RU" sz="7200" dirty="0" err="1"/>
              <a:t>шешімдер</a:t>
            </a:r>
            <a:r>
              <a:rPr lang="ru-RU" sz="7200" dirty="0"/>
              <a:t> </a:t>
            </a:r>
            <a:r>
              <a:rPr lang="ru-RU" sz="7200" dirty="0" err="1"/>
              <a:t>қабылдануы</a:t>
            </a:r>
            <a:r>
              <a:rPr lang="ru-RU" sz="7200" dirty="0"/>
              <a:t> </a:t>
            </a:r>
            <a:r>
              <a:rPr lang="ru-RU" sz="7200" dirty="0" err="1"/>
              <a:t>тиіс</a:t>
            </a:r>
            <a:r>
              <a:rPr lang="ru-RU" sz="7200" dirty="0"/>
              <a:t>, </a:t>
            </a:r>
            <a:r>
              <a:rPr lang="ru-RU" sz="7200" dirty="0" err="1"/>
              <a:t>үрдістің</a:t>
            </a:r>
            <a:r>
              <a:rPr lang="ru-RU" sz="7200" dirty="0"/>
              <a:t> </a:t>
            </a:r>
            <a:r>
              <a:rPr lang="ru-RU" sz="7200" dirty="0" err="1"/>
              <a:t>жалпы</a:t>
            </a:r>
            <a:r>
              <a:rPr lang="ru-RU" sz="7200" dirty="0"/>
              <a:t> </a:t>
            </a:r>
            <a:r>
              <a:rPr lang="ru-RU" sz="7200" dirty="0" err="1"/>
              <a:t>заңдылықтары</a:t>
            </a:r>
            <a:r>
              <a:rPr lang="ru-RU" sz="7200" dirty="0"/>
              <a:t> мен </a:t>
            </a:r>
            <a:r>
              <a:rPr lang="ru-RU" sz="7200" dirty="0" err="1"/>
              <a:t>себеп-салдар</a:t>
            </a:r>
            <a:r>
              <a:rPr lang="ru-RU" sz="7200" dirty="0"/>
              <a:t> </a:t>
            </a:r>
            <a:r>
              <a:rPr lang="ru-RU" sz="7200" dirty="0" err="1"/>
              <a:t>байланысын</a:t>
            </a:r>
            <a:r>
              <a:rPr lang="ru-RU" sz="7200" dirty="0"/>
              <a:t> </a:t>
            </a:r>
            <a:r>
              <a:rPr lang="ru-RU" sz="7200" dirty="0" err="1"/>
              <a:t>біле</a:t>
            </a:r>
            <a:r>
              <a:rPr lang="ru-RU" sz="7200" dirty="0"/>
              <a:t> </a:t>
            </a:r>
            <a:r>
              <a:rPr lang="ru-RU" sz="7200" dirty="0" err="1"/>
              <a:t>отырып</a:t>
            </a:r>
            <a:r>
              <a:rPr lang="ru-RU" sz="7200" dirty="0"/>
              <a:t>, </a:t>
            </a:r>
            <a:r>
              <a:rPr lang="ru-RU" sz="7200" dirty="0" err="1"/>
              <a:t>сол</a:t>
            </a:r>
            <a:r>
              <a:rPr lang="ru-RU" sz="7200" dirty="0"/>
              <a:t> </a:t>
            </a:r>
            <a:r>
              <a:rPr lang="ru-RU" sz="7200" dirty="0" err="1"/>
              <a:t>дүние</a:t>
            </a:r>
            <a:r>
              <a:rPr lang="ru-RU" sz="7200" dirty="0"/>
              <a:t> </a:t>
            </a:r>
            <a:r>
              <a:rPr lang="ru-RU" sz="7200" dirty="0" err="1"/>
              <a:t>болып</a:t>
            </a:r>
            <a:r>
              <a:rPr lang="ru-RU" sz="7200" dirty="0"/>
              <a:t> </a:t>
            </a:r>
            <a:r>
              <a:rPr lang="ru-RU" sz="7200" dirty="0" err="1"/>
              <a:t>жатқане</a:t>
            </a:r>
            <a:r>
              <a:rPr lang="ru-RU" sz="7200" dirty="0"/>
              <a:t> </a:t>
            </a:r>
            <a:r>
              <a:rPr lang="ru-RU" sz="7200" dirty="0" err="1"/>
              <a:t>жағдайдың</a:t>
            </a:r>
            <a:r>
              <a:rPr lang="ru-RU" sz="7200" dirty="0"/>
              <a:t> </a:t>
            </a:r>
            <a:r>
              <a:rPr lang="ru-RU" sz="7200" dirty="0" err="1"/>
              <a:t>қандай</a:t>
            </a:r>
            <a:r>
              <a:rPr lang="ru-RU" sz="7200" dirty="0"/>
              <a:t> </a:t>
            </a:r>
            <a:r>
              <a:rPr lang="ru-RU" sz="7200" dirty="0" err="1"/>
              <a:t>екенін</a:t>
            </a:r>
            <a:r>
              <a:rPr lang="ru-RU" sz="7200" dirty="0"/>
              <a:t> </a:t>
            </a:r>
            <a:r>
              <a:rPr lang="ru-RU" sz="7200" dirty="0" err="1"/>
              <a:t>сезіне</a:t>
            </a:r>
            <a:r>
              <a:rPr lang="ru-RU" sz="7200" dirty="0"/>
              <a:t> </a:t>
            </a:r>
            <a:r>
              <a:rPr lang="ru-RU" sz="7200" dirty="0" err="1"/>
              <a:t>отырып</a:t>
            </a:r>
            <a:r>
              <a:rPr lang="ru-RU" sz="7200" dirty="0"/>
              <a:t>, </a:t>
            </a:r>
            <a:r>
              <a:rPr lang="ru-RU" sz="7200" dirty="0" err="1"/>
              <a:t>сол</a:t>
            </a:r>
            <a:r>
              <a:rPr lang="ru-RU" sz="7200" dirty="0"/>
              <a:t> </a:t>
            </a:r>
            <a:r>
              <a:rPr lang="ru-RU" sz="7200" dirty="0" err="1"/>
              <a:t>үшін</a:t>
            </a:r>
            <a:r>
              <a:rPr lang="ru-RU" sz="7200" dirty="0"/>
              <a:t> </a:t>
            </a:r>
            <a:r>
              <a:rPr lang="ru-RU" sz="7200" dirty="0" err="1"/>
              <a:t>бұдан</a:t>
            </a:r>
            <a:r>
              <a:rPr lang="ru-RU" sz="7200" dirty="0"/>
              <a:t> </a:t>
            </a:r>
            <a:r>
              <a:rPr lang="ru-RU" sz="7200" dirty="0" err="1"/>
              <a:t>кейінгі</a:t>
            </a:r>
            <a:r>
              <a:rPr lang="ru-RU" sz="7200" dirty="0"/>
              <a:t> </a:t>
            </a:r>
            <a:r>
              <a:rPr lang="ru-RU" sz="7200" dirty="0" err="1"/>
              <a:t>баяулатудың</a:t>
            </a:r>
            <a:r>
              <a:rPr lang="ru-RU" sz="7200" dirty="0"/>
              <a:t> </a:t>
            </a:r>
            <a:r>
              <a:rPr lang="ru-RU" sz="7200" dirty="0" err="1"/>
              <a:t>мүмкін</a:t>
            </a:r>
            <a:r>
              <a:rPr lang="ru-RU" sz="7200" dirty="0"/>
              <a:t> </a:t>
            </a:r>
            <a:r>
              <a:rPr lang="ru-RU" sz="7200" dirty="0" err="1"/>
              <a:t>емес</a:t>
            </a:r>
            <a:r>
              <a:rPr lang="ru-RU" sz="7200" dirty="0"/>
              <a:t>, </a:t>
            </a:r>
            <a:r>
              <a:rPr lang="ru-RU" sz="7200" dirty="0" err="1"/>
              <a:t>екінші</a:t>
            </a:r>
            <a:r>
              <a:rPr lang="ru-RU" sz="7200" dirty="0"/>
              <a:t> </a:t>
            </a:r>
            <a:r>
              <a:rPr lang="ru-RU" sz="7200" dirty="0" err="1"/>
              <a:t>жағынан</a:t>
            </a:r>
            <a:r>
              <a:rPr lang="ru-RU" sz="7200" dirty="0"/>
              <a:t> </a:t>
            </a:r>
            <a:r>
              <a:rPr lang="ru-RU" sz="7200" dirty="0" err="1"/>
              <a:t>оның</a:t>
            </a:r>
            <a:r>
              <a:rPr lang="ru-RU" sz="7200" dirty="0"/>
              <a:t> </a:t>
            </a:r>
            <a:r>
              <a:rPr lang="ru-RU" sz="7200" dirty="0" err="1"/>
              <a:t>дамуымен</a:t>
            </a:r>
            <a:r>
              <a:rPr lang="ru-RU" sz="7200" dirty="0"/>
              <a:t> </a:t>
            </a:r>
            <a:r>
              <a:rPr lang="ru-RU" sz="7200" dirty="0" err="1"/>
              <a:t>тиімді</a:t>
            </a:r>
            <a:r>
              <a:rPr lang="ru-RU" sz="7200" dirty="0"/>
              <a:t> </a:t>
            </a:r>
            <a:r>
              <a:rPr lang="ru-RU" sz="7200" dirty="0" err="1"/>
              <a:t>түрде</a:t>
            </a:r>
            <a:r>
              <a:rPr lang="ru-RU" sz="7200" dirty="0"/>
              <a:t> </a:t>
            </a:r>
            <a:r>
              <a:rPr lang="ru-RU" sz="7200" dirty="0" err="1"/>
              <a:t>жүзеге</a:t>
            </a:r>
            <a:r>
              <a:rPr lang="ru-RU" sz="7200" dirty="0"/>
              <a:t> </a:t>
            </a:r>
            <a:r>
              <a:rPr lang="ru-RU" sz="7200" dirty="0" err="1"/>
              <a:t>асуы</a:t>
            </a:r>
            <a:r>
              <a:rPr lang="ru-RU" sz="7200" dirty="0"/>
              <a:t> </a:t>
            </a:r>
            <a:r>
              <a:rPr lang="ru-RU" sz="7200" dirty="0" err="1"/>
              <a:t>үшін</a:t>
            </a:r>
            <a:r>
              <a:rPr lang="ru-RU" sz="7200" dirty="0"/>
              <a:t> </a:t>
            </a:r>
            <a:r>
              <a:rPr lang="ru-RU" sz="7200" dirty="0" err="1"/>
              <a:t>барлық</a:t>
            </a:r>
            <a:r>
              <a:rPr lang="ru-RU" sz="7200" dirty="0"/>
              <a:t> </a:t>
            </a:r>
            <a:r>
              <a:rPr lang="ru-RU" sz="7200" dirty="0" err="1"/>
              <a:t>алғышарттар</a:t>
            </a:r>
            <a:r>
              <a:rPr lang="ru-RU" sz="7200" dirty="0"/>
              <a:t> </a:t>
            </a:r>
            <a:r>
              <a:rPr lang="ru-RU" sz="7200" dirty="0" err="1"/>
              <a:t>толық</a:t>
            </a:r>
            <a:r>
              <a:rPr lang="ru-RU" sz="7200" dirty="0"/>
              <a:t> </a:t>
            </a:r>
            <a:r>
              <a:rPr lang="ru-RU" sz="7200" dirty="0" err="1"/>
              <a:t>пісіп-жетілді</a:t>
            </a:r>
            <a:r>
              <a:rPr lang="ru-RU" sz="7200" dirty="0"/>
              <a:t>, ал </a:t>
            </a:r>
            <a:r>
              <a:rPr lang="ru-RU" sz="7200" dirty="0" err="1"/>
              <a:t>оларға</a:t>
            </a:r>
            <a:r>
              <a:rPr lang="ru-RU" sz="7200" dirty="0"/>
              <a:t> </a:t>
            </a:r>
            <a:r>
              <a:rPr lang="ru-RU" sz="7200" dirty="0" err="1"/>
              <a:t>жағымсыз</a:t>
            </a:r>
            <a:r>
              <a:rPr lang="ru-RU" sz="7200" dirty="0"/>
              <a:t> </a:t>
            </a:r>
            <a:r>
              <a:rPr lang="ru-RU" sz="7200" dirty="0" err="1"/>
              <a:t>факторлардың</a:t>
            </a:r>
            <a:r>
              <a:rPr lang="ru-RU" sz="7200" dirty="0"/>
              <a:t> </a:t>
            </a:r>
            <a:r>
              <a:rPr lang="ru-RU" sz="7200" dirty="0" err="1"/>
              <a:t>әсер</a:t>
            </a:r>
            <a:r>
              <a:rPr lang="ru-RU" sz="7200" dirty="0"/>
              <a:t> </a:t>
            </a:r>
            <a:r>
              <a:rPr lang="ru-RU" sz="7200" dirty="0" err="1"/>
              <a:t>етуі</a:t>
            </a:r>
            <a:r>
              <a:rPr lang="ru-RU" sz="7200" dirty="0"/>
              <a:t> </a:t>
            </a:r>
            <a:r>
              <a:rPr lang="ru-RU" sz="7200" dirty="0" err="1"/>
              <a:t>төменгі</a:t>
            </a:r>
            <a:r>
              <a:rPr lang="ru-RU" sz="7200" dirty="0"/>
              <a:t> </a:t>
            </a:r>
            <a:r>
              <a:rPr lang="ru-RU" sz="7200" dirty="0" err="1"/>
              <a:t>деңгейде</a:t>
            </a:r>
            <a:r>
              <a:rPr lang="ru-RU" sz="7200" dirty="0"/>
              <a:t> </a:t>
            </a:r>
            <a:r>
              <a:rPr lang="ru-RU" sz="7200" dirty="0" err="1"/>
              <a:t>болатын</a:t>
            </a:r>
            <a:r>
              <a:rPr lang="ru-RU" sz="7200" dirty="0"/>
              <a:t> </a:t>
            </a:r>
            <a:r>
              <a:rPr lang="ru-RU" sz="7200" dirty="0" err="1"/>
              <a:t>сәтті</a:t>
            </a:r>
            <a:r>
              <a:rPr lang="ru-RU" sz="7200" dirty="0"/>
              <a:t> </a:t>
            </a:r>
            <a:r>
              <a:rPr lang="ru-RU" sz="7200" dirty="0" err="1"/>
              <a:t>таңдап</a:t>
            </a:r>
            <a:r>
              <a:rPr lang="ru-RU" sz="7200" dirty="0"/>
              <a:t> </a:t>
            </a:r>
            <a:r>
              <a:rPr lang="ru-RU" sz="7200" dirty="0" err="1"/>
              <a:t>алу</a:t>
            </a:r>
            <a:r>
              <a:rPr lang="ru-RU" sz="7200" dirty="0"/>
              <a:t>. </a:t>
            </a:r>
            <a:endParaRPr lang="ru-RU" sz="7200" dirty="0" smtClean="0"/>
          </a:p>
          <a:p>
            <a:r>
              <a:rPr lang="ru-RU" sz="7200" dirty="0" smtClean="0"/>
              <a:t>5</a:t>
            </a:r>
            <a:r>
              <a:rPr lang="ru-RU" sz="7200" dirty="0"/>
              <a:t>. </a:t>
            </a:r>
            <a:r>
              <a:rPr lang="ru-RU" sz="7200" dirty="0" err="1"/>
              <a:t>Кешенділік</a:t>
            </a:r>
            <a:r>
              <a:rPr lang="ru-RU" sz="7200" dirty="0"/>
              <a:t>. </a:t>
            </a:r>
            <a:r>
              <a:rPr lang="ru-RU" sz="7200" dirty="0" err="1"/>
              <a:t>салықтық</a:t>
            </a:r>
            <a:r>
              <a:rPr lang="ru-RU" sz="7200" dirty="0"/>
              <a:t> </a:t>
            </a:r>
            <a:r>
              <a:rPr lang="ru-RU" sz="7200" dirty="0" err="1"/>
              <a:t>қызметтердің</a:t>
            </a:r>
            <a:r>
              <a:rPr lang="ru-RU" sz="7200" dirty="0"/>
              <a:t> </a:t>
            </a:r>
            <a:r>
              <a:rPr lang="ru-RU" sz="7200" dirty="0" err="1"/>
              <a:t>әрекеті</a:t>
            </a:r>
            <a:r>
              <a:rPr lang="ru-RU" sz="7200" dirty="0"/>
              <a:t> </a:t>
            </a:r>
            <a:r>
              <a:rPr lang="ru-RU" sz="7200" dirty="0" err="1"/>
              <a:t>басшылық</a:t>
            </a:r>
            <a:r>
              <a:rPr lang="ru-RU" sz="7200" dirty="0"/>
              <a:t> </a:t>
            </a:r>
            <a:r>
              <a:rPr lang="ru-RU" sz="7200" dirty="0" err="1" smtClean="0"/>
              <a:t>шешімдеріне</a:t>
            </a:r>
            <a:r>
              <a:rPr lang="ru-RU" sz="7200" dirty="0"/>
              <a:t> </a:t>
            </a:r>
            <a:r>
              <a:rPr lang="ru-RU" sz="7200" dirty="0" err="1" smtClean="0"/>
              <a:t>әсер</a:t>
            </a:r>
            <a:r>
              <a:rPr lang="ru-RU" sz="7200" dirty="0" smtClean="0"/>
              <a:t> </a:t>
            </a:r>
            <a:r>
              <a:rPr lang="ru-RU" sz="7200" dirty="0" err="1"/>
              <a:t>ететін</a:t>
            </a:r>
            <a:r>
              <a:rPr lang="ru-RU" sz="7200" dirty="0"/>
              <a:t>, </a:t>
            </a:r>
            <a:r>
              <a:rPr lang="ru-RU" sz="7200" dirty="0" err="1"/>
              <a:t>және</a:t>
            </a:r>
            <a:r>
              <a:rPr lang="ru-RU" sz="7200" dirty="0"/>
              <a:t> </a:t>
            </a:r>
            <a:r>
              <a:rPr lang="ru-RU" sz="7200" dirty="0" err="1"/>
              <a:t>оның</a:t>
            </a:r>
            <a:r>
              <a:rPr lang="ru-RU" sz="7200" dirty="0"/>
              <a:t> </a:t>
            </a:r>
            <a:r>
              <a:rPr lang="ru-RU" sz="7200" dirty="0" err="1"/>
              <a:t>барлық</a:t>
            </a:r>
            <a:r>
              <a:rPr lang="ru-RU" sz="7200" dirty="0"/>
              <a:t> </a:t>
            </a:r>
            <a:r>
              <a:rPr lang="ru-RU" sz="7200" dirty="0" err="1"/>
              <a:t>мүмкін</a:t>
            </a:r>
            <a:r>
              <a:rPr lang="ru-RU" sz="7200" dirty="0"/>
              <a:t> </a:t>
            </a:r>
            <a:r>
              <a:rPr lang="ru-RU" sz="7200" dirty="0" err="1"/>
              <a:t>болатын</a:t>
            </a:r>
            <a:r>
              <a:rPr lang="ru-RU" sz="7200" dirty="0"/>
              <a:t> </a:t>
            </a:r>
            <a:r>
              <a:rPr lang="ru-RU" sz="7200" dirty="0" err="1"/>
              <a:t>салдарына</a:t>
            </a:r>
            <a:r>
              <a:rPr lang="ru-RU" sz="7200" dirty="0"/>
              <a:t> </a:t>
            </a:r>
            <a:r>
              <a:rPr lang="ru-RU" sz="7200" dirty="0" err="1"/>
              <a:t>негізджелуі</a:t>
            </a:r>
            <a:r>
              <a:rPr lang="ru-RU" sz="7200" dirty="0"/>
              <a:t> </a:t>
            </a:r>
            <a:r>
              <a:rPr lang="ru-RU" sz="7200" dirty="0" err="1"/>
              <a:t>керек</a:t>
            </a:r>
            <a:r>
              <a:rPr lang="ru-RU" sz="7200" dirty="0"/>
              <a:t>, </a:t>
            </a:r>
            <a:r>
              <a:rPr lang="ru-RU" sz="7200" dirty="0" err="1"/>
              <a:t>өйткені</a:t>
            </a:r>
            <a:r>
              <a:rPr lang="ru-RU" sz="7200" dirty="0"/>
              <a:t>, </a:t>
            </a:r>
            <a:r>
              <a:rPr lang="ru-RU" sz="7200" dirty="0" err="1"/>
              <a:t>жалпы</a:t>
            </a:r>
            <a:r>
              <a:rPr lang="ru-RU" sz="7200" dirty="0"/>
              <a:t> </a:t>
            </a:r>
            <a:r>
              <a:rPr lang="ru-RU" sz="7200" dirty="0" err="1"/>
              <a:t>салық</a:t>
            </a:r>
            <a:r>
              <a:rPr lang="ru-RU" sz="7200" dirty="0"/>
              <a:t> </a:t>
            </a:r>
            <a:r>
              <a:rPr lang="ru-RU" sz="7200" dirty="0" err="1"/>
              <a:t>ауыртпалығының</a:t>
            </a:r>
            <a:r>
              <a:rPr lang="ru-RU" sz="7200" dirty="0"/>
              <a:t> </a:t>
            </a:r>
            <a:r>
              <a:rPr lang="ru-RU" sz="7200" dirty="0" err="1"/>
              <a:t>салық</a:t>
            </a:r>
            <a:r>
              <a:rPr lang="ru-RU" sz="7200" dirty="0"/>
              <a:t> </a:t>
            </a:r>
            <a:r>
              <a:rPr lang="ru-RU" sz="7200" dirty="0" err="1"/>
              <a:t>төлеуші</a:t>
            </a:r>
            <a:r>
              <a:rPr lang="ru-RU" sz="7200" dirty="0"/>
              <a:t> </a:t>
            </a:r>
            <a:r>
              <a:rPr lang="ru-RU" sz="7200" dirty="0" err="1"/>
              <a:t>иеленетін</a:t>
            </a:r>
            <a:r>
              <a:rPr lang="ru-RU" sz="7200" dirty="0"/>
              <a:t> </a:t>
            </a:r>
            <a:r>
              <a:rPr lang="ru-RU" sz="7200" dirty="0" err="1"/>
              <a:t>бөлігінде</a:t>
            </a:r>
            <a:r>
              <a:rPr lang="ru-RU" sz="7200" dirty="0"/>
              <a:t> </a:t>
            </a:r>
            <a:r>
              <a:rPr lang="ru-RU" sz="7200" dirty="0" err="1"/>
              <a:t>салық</a:t>
            </a:r>
            <a:r>
              <a:rPr lang="ru-RU" sz="7200" dirty="0"/>
              <a:t> </a:t>
            </a:r>
            <a:r>
              <a:rPr lang="ru-RU" sz="7200" dirty="0" err="1"/>
              <a:t>жүйесіне</a:t>
            </a:r>
            <a:r>
              <a:rPr lang="ru-RU" sz="7200" dirty="0"/>
              <a:t> </a:t>
            </a:r>
            <a:r>
              <a:rPr lang="ru-RU" sz="7200" dirty="0" err="1"/>
              <a:t>енетін</a:t>
            </a:r>
            <a:r>
              <a:rPr lang="ru-RU" sz="7200" dirty="0"/>
              <a:t> </a:t>
            </a:r>
            <a:r>
              <a:rPr lang="ru-RU" sz="7200" dirty="0" err="1"/>
              <a:t>салықтарды</a:t>
            </a:r>
            <a:r>
              <a:rPr lang="ru-RU" sz="7200" dirty="0"/>
              <a:t> </a:t>
            </a:r>
            <a:r>
              <a:rPr lang="ru-RU" sz="7200" dirty="0" err="1"/>
              <a:t>әрекетін</a:t>
            </a:r>
            <a:r>
              <a:rPr lang="ru-RU" sz="7200" dirty="0"/>
              <a:t> тек </a:t>
            </a:r>
            <a:r>
              <a:rPr lang="ru-RU" sz="7200" dirty="0" err="1"/>
              <a:t>кешенді</a:t>
            </a:r>
            <a:r>
              <a:rPr lang="ru-RU" sz="7200" dirty="0"/>
              <a:t> </a:t>
            </a:r>
            <a:r>
              <a:rPr lang="ru-RU" sz="7200" dirty="0" err="1"/>
              <a:t>түрде</a:t>
            </a:r>
            <a:r>
              <a:rPr lang="ru-RU" sz="7200" dirty="0"/>
              <a:t> </a:t>
            </a:r>
            <a:r>
              <a:rPr lang="ru-RU" sz="7200" dirty="0" err="1"/>
              <a:t>ғана</a:t>
            </a:r>
            <a:r>
              <a:rPr lang="ru-RU" sz="7200" dirty="0"/>
              <a:t> </a:t>
            </a:r>
            <a:r>
              <a:rPr lang="ru-RU" sz="7200" dirty="0" err="1"/>
              <a:t>қарастыру</a:t>
            </a:r>
            <a:r>
              <a:rPr lang="ru-RU" sz="7200" dirty="0"/>
              <a:t> </a:t>
            </a:r>
            <a:r>
              <a:rPr lang="ru-RU" sz="7200" dirty="0" err="1"/>
              <a:t>керек</a:t>
            </a:r>
            <a:endParaRPr lang="ru-RU" sz="7200" dirty="0"/>
          </a:p>
          <a:p>
            <a:endParaRPr lang="ru-RU" dirty="0"/>
          </a:p>
        </p:txBody>
      </p:sp>
    </p:spTree>
    <p:extLst>
      <p:ext uri="{BB962C8B-B14F-4D97-AF65-F5344CB8AC3E}">
        <p14:creationId xmlns:p14="http://schemas.microsoft.com/office/powerpoint/2010/main" val="3930860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style>
          <a:lnRef idx="3">
            <a:schemeClr val="lt1"/>
          </a:lnRef>
          <a:fillRef idx="1">
            <a:schemeClr val="accent1"/>
          </a:fillRef>
          <a:effectRef idx="1">
            <a:schemeClr val="accent1"/>
          </a:effectRef>
          <a:fontRef idx="minor">
            <a:schemeClr val="lt1"/>
          </a:fontRef>
        </p:style>
        <p:txBody>
          <a:bodyPr>
            <a:normAutofit/>
          </a:bodyPr>
          <a:lstStyle/>
          <a:p>
            <a:r>
              <a:rPr lang="kk-KZ" dirty="0">
                <a:solidFill>
                  <a:srgbClr val="FF0000"/>
                </a:solidFill>
              </a:rPr>
              <a:t>Салықтық  әкімшелендірудің   мәні  </a:t>
            </a:r>
            <a:r>
              <a:rPr lang="kk-KZ" dirty="0"/>
              <a:t>салықтық  қатынастар  болып  табылады.Ол  мемлекет пен  салық төлеуші, салық  органдары  мен  салық  төлеуші, мемлекет  пен  салық  органдары  арсындағы  байланыстың  көпқырлылығымен  көрінеді.Бұл  қатынастардың  сан  қырлылығының  тұтастығынқаржы, салық, бюджет және осылармен  қатысты экономикалық  категориялар  негіздейді.  </a:t>
            </a:r>
            <a:endParaRPr lang="ru-RU" dirty="0"/>
          </a:p>
          <a:p>
            <a:endParaRPr lang="ru-RU" dirty="0"/>
          </a:p>
        </p:txBody>
      </p:sp>
    </p:spTree>
    <p:extLst>
      <p:ext uri="{BB962C8B-B14F-4D97-AF65-F5344CB8AC3E}">
        <p14:creationId xmlns:p14="http://schemas.microsoft.com/office/powerpoint/2010/main" val="42375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r>
              <a:rPr lang="kk-KZ" dirty="0">
                <a:solidFill>
                  <a:srgbClr val="FF0000"/>
                </a:solidFill>
              </a:rPr>
              <a:t>Салық  органдары </a:t>
            </a:r>
            <a:r>
              <a:rPr lang="kk-KZ" dirty="0"/>
              <a:t>–бұл  заңнамалық  негізде    салық  төлеушілерге  қатысты  белгілі билік ( әкімшілік)  өкілеттілік   берілген  мемлекеттік   салықтық  және  өзге  органдар Салықтық   қатынастар,  салықтық құқықбұзушылық  ережелері мен  шегін  белгілеу   салықтық  ортаны  құрастырады. </a:t>
            </a:r>
            <a:endParaRPr lang="kk-KZ" dirty="0" smtClean="0"/>
          </a:p>
          <a:p>
            <a:r>
              <a:rPr lang="kk-KZ" dirty="0" smtClean="0">
                <a:solidFill>
                  <a:srgbClr val="FF0000"/>
                </a:solidFill>
              </a:rPr>
              <a:t>Салықтық  </a:t>
            </a:r>
            <a:r>
              <a:rPr lang="kk-KZ" dirty="0">
                <a:solidFill>
                  <a:srgbClr val="FF0000"/>
                </a:solidFill>
              </a:rPr>
              <a:t>орта</a:t>
            </a:r>
            <a:r>
              <a:rPr lang="kk-KZ" dirty="0"/>
              <a:t> мемлекет  экономикасы  мен  саясатының  әсерімен  жетіледі  және  қалыптасады , яғни ,  салықтық  орта- бұл  бекіту мен  салық  жинауды  орнатудың  мемемлекеттік- билікті  өкілеттілігі   саласын  тарату.</a:t>
            </a:r>
            <a:endParaRPr lang="ru-RU" dirty="0"/>
          </a:p>
          <a:p>
            <a:endParaRPr lang="ru-RU" dirty="0"/>
          </a:p>
        </p:txBody>
      </p:sp>
    </p:spTree>
    <p:extLst>
      <p:ext uri="{BB962C8B-B14F-4D97-AF65-F5344CB8AC3E}">
        <p14:creationId xmlns:p14="http://schemas.microsoft.com/office/powerpoint/2010/main" val="2573098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700" dirty="0"/>
              <a:t>1  Кесте-   Салықтық  әкімшелендірудің  көпқырлы  элементтері</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801270212"/>
              </p:ext>
            </p:extLst>
          </p:nvPr>
        </p:nvGraphicFramePr>
        <p:xfrm>
          <a:off x="457200" y="1600200"/>
          <a:ext cx="8229600" cy="4277072"/>
        </p:xfrm>
        <a:graphic>
          <a:graphicData uri="http://schemas.openxmlformats.org/drawingml/2006/table">
            <a:tbl>
              <a:tblPr firstRow="1" bandRow="1">
                <a:tableStyleId>{5C22544A-7EE6-4342-B048-85BDC9FD1C3A}</a:tableStyleId>
              </a:tblPr>
              <a:tblGrid>
                <a:gridCol w="1450504"/>
                <a:gridCol w="3240360"/>
                <a:gridCol w="1481336"/>
                <a:gridCol w="2057400"/>
              </a:tblGrid>
              <a:tr h="455140">
                <a:tc>
                  <a:txBody>
                    <a:bodyPr/>
                    <a:lstStyle/>
                    <a:p>
                      <a:pPr algn="just">
                        <a:spcAft>
                          <a:spcPts val="0"/>
                        </a:spcAft>
                        <a:tabLst>
                          <a:tab pos="2969895" algn="ctr"/>
                        </a:tabLst>
                      </a:pPr>
                      <a:r>
                        <a:rPr lang="kk-KZ" sz="1200" dirty="0" smtClean="0">
                          <a:effectLst/>
                          <a:latin typeface="Times New Roman"/>
                          <a:ea typeface="Times New Roman"/>
                        </a:rPr>
                        <a:t>Элементтер</a:t>
                      </a:r>
                      <a:endParaRPr lang="ru-RU" sz="1200" dirty="0">
                        <a:effectLst/>
                        <a:latin typeface="Times New Roman"/>
                        <a:ea typeface="Times New Roman"/>
                      </a:endParaRPr>
                    </a:p>
                  </a:txBody>
                  <a:tcPr marL="68580" marR="68580" marT="0" marB="0"/>
                </a:tc>
                <a:tc>
                  <a:txBody>
                    <a:bodyPr/>
                    <a:lstStyle/>
                    <a:p>
                      <a:pPr algn="just">
                        <a:spcAft>
                          <a:spcPts val="0"/>
                        </a:spcAft>
                        <a:tabLst>
                          <a:tab pos="2969895" algn="ctr"/>
                        </a:tabLst>
                      </a:pPr>
                      <a:r>
                        <a:rPr lang="kk-KZ" sz="1200">
                          <a:effectLst/>
                          <a:latin typeface="Times New Roman"/>
                          <a:ea typeface="Times New Roman"/>
                        </a:rPr>
                        <a:t>Салықтық  әкімшелендіру</a:t>
                      </a:r>
                      <a:endParaRPr lang="ru-RU" sz="1200">
                        <a:effectLst/>
                        <a:latin typeface="Times New Roman"/>
                        <a:ea typeface="Times New Roman"/>
                      </a:endParaRPr>
                    </a:p>
                  </a:txBody>
                  <a:tcPr marL="68580" marR="68580" marT="0" marB="0"/>
                </a:tc>
                <a:tc gridSpan="2">
                  <a:txBody>
                    <a:bodyPr/>
                    <a:lstStyle/>
                    <a:p>
                      <a:pPr algn="just">
                        <a:spcAft>
                          <a:spcPts val="0"/>
                        </a:spcAft>
                        <a:tabLst>
                          <a:tab pos="2969895" algn="ctr"/>
                        </a:tabLst>
                      </a:pPr>
                      <a:r>
                        <a:rPr lang="kk-KZ" sz="1200">
                          <a:effectLst/>
                          <a:latin typeface="Times New Roman"/>
                          <a:ea typeface="Times New Roman"/>
                        </a:rPr>
                        <a:t>Салық тауарларымен</a:t>
                      </a:r>
                      <a:endParaRPr lang="ru-RU" sz="1200">
                        <a:effectLst/>
                        <a:latin typeface="Times New Roman"/>
                        <a:ea typeface="Times New Roman"/>
                      </a:endParaRPr>
                    </a:p>
                  </a:txBody>
                  <a:tcPr marL="68580" marR="68580" marT="0" marB="0"/>
                </a:tc>
                <a:tc hMerge="1">
                  <a:txBody>
                    <a:bodyPr/>
                    <a:lstStyle/>
                    <a:p>
                      <a:endParaRPr lang="ru-RU"/>
                    </a:p>
                  </a:txBody>
                  <a:tcPr/>
                </a:tc>
              </a:tr>
              <a:tr h="1346717">
                <a:tc>
                  <a:txBody>
                    <a:bodyPr/>
                    <a:lstStyle/>
                    <a:p>
                      <a:pPr algn="just">
                        <a:spcAft>
                          <a:spcPts val="0"/>
                        </a:spcAft>
                        <a:tabLst>
                          <a:tab pos="2969895" algn="ctr"/>
                        </a:tabLst>
                      </a:pPr>
                      <a:r>
                        <a:rPr lang="kk-KZ" sz="1200">
                          <a:effectLst/>
                          <a:latin typeface="Times New Roman"/>
                          <a:ea typeface="Times New Roman"/>
                        </a:rPr>
                        <a:t>Объект</a:t>
                      </a:r>
                      <a:endParaRPr lang="ru-RU" sz="1200">
                        <a:effectLst/>
                        <a:latin typeface="Times New Roman"/>
                        <a:ea typeface="Times New Roman"/>
                      </a:endParaRPr>
                    </a:p>
                  </a:txBody>
                  <a:tcPr marL="68580" marR="68580" marT="0" marB="0"/>
                </a:tc>
                <a:tc>
                  <a:txBody>
                    <a:bodyPr/>
                    <a:lstStyle/>
                    <a:p>
                      <a:pPr algn="just">
                        <a:spcAft>
                          <a:spcPts val="0"/>
                        </a:spcAft>
                        <a:tabLst>
                          <a:tab pos="2969895" algn="ctr"/>
                        </a:tabLst>
                      </a:pPr>
                      <a:r>
                        <a:rPr lang="kk-KZ" sz="1200">
                          <a:effectLst/>
                          <a:latin typeface="Times New Roman"/>
                          <a:ea typeface="Times New Roman"/>
                        </a:rPr>
                        <a:t>1)Мемлекеттің салық  саясатын  іске  асыру  мақсатындағы салық органдарының  қызметі;</a:t>
                      </a:r>
                      <a:endParaRPr lang="ru-RU" sz="1200">
                        <a:effectLst/>
                        <a:latin typeface="Times New Roman"/>
                        <a:ea typeface="Times New Roman"/>
                      </a:endParaRPr>
                    </a:p>
                    <a:p>
                      <a:pPr algn="just">
                        <a:spcAft>
                          <a:spcPts val="0"/>
                        </a:spcAft>
                        <a:tabLst>
                          <a:tab pos="2969895" algn="ctr"/>
                        </a:tabLst>
                      </a:pPr>
                      <a:r>
                        <a:rPr lang="kk-KZ" sz="1200">
                          <a:effectLst/>
                          <a:latin typeface="Times New Roman"/>
                          <a:ea typeface="Times New Roman"/>
                        </a:rPr>
                        <a:t>2)салық  қатынастарындағы   негізгі  звенолық   салықтар </a:t>
                      </a:r>
                      <a:endParaRPr lang="ru-RU" sz="1200">
                        <a:effectLst/>
                        <a:latin typeface="Times New Roman"/>
                        <a:ea typeface="Times New Roman"/>
                      </a:endParaRPr>
                    </a:p>
                    <a:p>
                      <a:pPr algn="just">
                        <a:spcAft>
                          <a:spcPts val="0"/>
                        </a:spcAft>
                        <a:tabLst>
                          <a:tab pos="2969895" algn="ctr"/>
                        </a:tabLst>
                      </a:pPr>
                      <a:r>
                        <a:rPr lang="kk-KZ" sz="1200">
                          <a:effectLst/>
                          <a:latin typeface="Times New Roman"/>
                          <a:ea typeface="Times New Roman"/>
                        </a:rPr>
                        <a:t> </a:t>
                      </a:r>
                      <a:endParaRPr lang="ru-RU" sz="1200">
                        <a:effectLst/>
                        <a:latin typeface="Times New Roman"/>
                        <a:ea typeface="Times New Roman"/>
                      </a:endParaRPr>
                    </a:p>
                    <a:p>
                      <a:pPr algn="just">
                        <a:spcAft>
                          <a:spcPts val="0"/>
                        </a:spcAft>
                        <a:tabLst>
                          <a:tab pos="2969895" algn="ctr"/>
                        </a:tabLst>
                      </a:pPr>
                      <a:r>
                        <a:rPr lang="kk-KZ" sz="1200">
                          <a:effectLst/>
                          <a:latin typeface="Times New Roman"/>
                          <a:ea typeface="Times New Roman"/>
                        </a:rPr>
                        <a:t> </a:t>
                      </a:r>
                      <a:endParaRPr lang="ru-RU" sz="1200">
                        <a:effectLst/>
                        <a:latin typeface="Times New Roman"/>
                        <a:ea typeface="Times New Roman"/>
                      </a:endParaRPr>
                    </a:p>
                  </a:txBody>
                  <a:tcPr marL="68580" marR="68580" marT="0" marB="0"/>
                </a:tc>
                <a:tc gridSpan="2">
                  <a:txBody>
                    <a:bodyPr/>
                    <a:lstStyle/>
                    <a:p>
                      <a:pPr algn="just">
                        <a:spcAft>
                          <a:spcPts val="0"/>
                        </a:spcAft>
                        <a:tabLst>
                          <a:tab pos="2969895" algn="ctr"/>
                        </a:tabLst>
                      </a:pPr>
                      <a:r>
                        <a:rPr lang="kk-KZ" sz="1200">
                          <a:effectLst/>
                          <a:latin typeface="Times New Roman"/>
                          <a:ea typeface="Times New Roman"/>
                        </a:rPr>
                        <a:t>1)салықтық  міндеттілікті орындау  құқықтық  регламенттігі</a:t>
                      </a:r>
                      <a:endParaRPr lang="ru-RU" sz="1200">
                        <a:effectLst/>
                        <a:latin typeface="Times New Roman"/>
                        <a:ea typeface="Times New Roman"/>
                      </a:endParaRPr>
                    </a:p>
                  </a:txBody>
                  <a:tcPr marL="68580" marR="68580" marT="0" marB="0"/>
                </a:tc>
                <a:tc hMerge="1">
                  <a:txBody>
                    <a:bodyPr/>
                    <a:lstStyle/>
                    <a:p>
                      <a:endParaRPr lang="ru-RU"/>
                    </a:p>
                  </a:txBody>
                  <a:tcPr/>
                </a:tc>
              </a:tr>
              <a:tr h="1122264">
                <a:tc>
                  <a:txBody>
                    <a:bodyPr/>
                    <a:lstStyle/>
                    <a:p>
                      <a:pPr algn="just">
                        <a:spcAft>
                          <a:spcPts val="0"/>
                        </a:spcAft>
                        <a:tabLst>
                          <a:tab pos="2969895" algn="ctr"/>
                        </a:tabLst>
                      </a:pPr>
                      <a:r>
                        <a:rPr lang="kk-KZ" sz="1200">
                          <a:effectLst/>
                          <a:latin typeface="Times New Roman"/>
                          <a:ea typeface="Times New Roman"/>
                        </a:rPr>
                        <a:t>Зат</a:t>
                      </a:r>
                      <a:endParaRPr lang="ru-RU" sz="1200">
                        <a:effectLst/>
                        <a:latin typeface="Times New Roman"/>
                        <a:ea typeface="Times New Roman"/>
                      </a:endParaRPr>
                    </a:p>
                  </a:txBody>
                  <a:tcPr marL="68580" marR="68580" marT="0" marB="0"/>
                </a:tc>
                <a:tc>
                  <a:txBody>
                    <a:bodyPr/>
                    <a:lstStyle/>
                    <a:p>
                      <a:pPr algn="just">
                        <a:spcAft>
                          <a:spcPts val="0"/>
                        </a:spcAft>
                        <a:tabLst>
                          <a:tab pos="2969895" algn="ctr"/>
                        </a:tabLst>
                      </a:pPr>
                      <a:r>
                        <a:rPr lang="kk-KZ" sz="1200">
                          <a:effectLst/>
                          <a:latin typeface="Times New Roman"/>
                          <a:ea typeface="Times New Roman"/>
                        </a:rPr>
                        <a:t>1)мемлекет  пен  салық  төлеушілер, салық  органдары  мен  салық  төлеушілер, мемлекет  пен  салық органдары  байланысының  көпқырлылығын   көрсететін  салықтық  қатынастар</a:t>
                      </a:r>
                      <a:endParaRPr lang="ru-RU" sz="1200">
                        <a:effectLst/>
                        <a:latin typeface="Times New Roman"/>
                        <a:ea typeface="Times New Roman"/>
                      </a:endParaRPr>
                    </a:p>
                  </a:txBody>
                  <a:tcPr marL="68580" marR="68580" marT="0" marB="0"/>
                </a:tc>
                <a:tc gridSpan="2">
                  <a:txBody>
                    <a:bodyPr/>
                    <a:lstStyle/>
                    <a:p>
                      <a:pPr algn="just">
                        <a:spcAft>
                          <a:spcPts val="0"/>
                        </a:spcAft>
                        <a:tabLst>
                          <a:tab pos="2969895" algn="ctr"/>
                        </a:tabLst>
                      </a:pPr>
                      <a:r>
                        <a:rPr lang="kk-KZ" sz="1200" dirty="0">
                          <a:effectLst/>
                          <a:latin typeface="Times New Roman"/>
                          <a:ea typeface="Times New Roman"/>
                        </a:rPr>
                        <a:t>1)Салық  орындаудық  тәртібі  мен  </a:t>
                      </a:r>
                      <a:r>
                        <a:rPr lang="kk-KZ" sz="1200" dirty="0" smtClean="0">
                          <a:effectLst/>
                          <a:latin typeface="Times New Roman"/>
                          <a:ea typeface="Times New Roman"/>
                        </a:rPr>
                        <a:t>оның  </a:t>
                      </a:r>
                      <a:r>
                        <a:rPr lang="kk-KZ" sz="1200" dirty="0">
                          <a:effectLst/>
                          <a:latin typeface="Times New Roman"/>
                          <a:ea typeface="Times New Roman"/>
                        </a:rPr>
                        <a:t>орындалуын  бақылау</a:t>
                      </a:r>
                      <a:endParaRPr lang="ru-RU" sz="1200" dirty="0">
                        <a:effectLst/>
                        <a:latin typeface="Times New Roman"/>
                        <a:ea typeface="Times New Roman"/>
                      </a:endParaRPr>
                    </a:p>
                  </a:txBody>
                  <a:tcPr marL="68580" marR="68580" marT="0" marB="0"/>
                </a:tc>
                <a:tc hMerge="1">
                  <a:txBody>
                    <a:bodyPr/>
                    <a:lstStyle/>
                    <a:p>
                      <a:endParaRPr lang="ru-RU"/>
                    </a:p>
                  </a:txBody>
                  <a:tcPr/>
                </a:tc>
              </a:tr>
              <a:tr h="897811">
                <a:tc>
                  <a:txBody>
                    <a:bodyPr/>
                    <a:lstStyle/>
                    <a:p>
                      <a:pPr algn="just">
                        <a:spcAft>
                          <a:spcPts val="0"/>
                        </a:spcAft>
                        <a:tabLst>
                          <a:tab pos="2969895" algn="ctr"/>
                        </a:tabLst>
                      </a:pPr>
                      <a:r>
                        <a:rPr lang="kk-KZ" sz="1200">
                          <a:effectLst/>
                          <a:latin typeface="Times New Roman"/>
                          <a:ea typeface="Times New Roman"/>
                        </a:rPr>
                        <a:t>Субъект</a:t>
                      </a:r>
                      <a:endParaRPr lang="ru-RU" sz="1200">
                        <a:effectLst/>
                        <a:latin typeface="Times New Roman"/>
                        <a:ea typeface="Times New Roman"/>
                      </a:endParaRPr>
                    </a:p>
                  </a:txBody>
                  <a:tcPr marL="68580" marR="68580" marT="0" marB="0"/>
                </a:tc>
                <a:tc>
                  <a:txBody>
                    <a:bodyPr/>
                    <a:lstStyle/>
                    <a:p>
                      <a:pPr algn="just">
                        <a:spcAft>
                          <a:spcPts val="0"/>
                        </a:spcAft>
                        <a:tabLst>
                          <a:tab pos="2969895" algn="ctr"/>
                        </a:tabLst>
                      </a:pPr>
                      <a:r>
                        <a:rPr lang="kk-KZ" sz="1200">
                          <a:effectLst/>
                          <a:latin typeface="Times New Roman"/>
                          <a:ea typeface="Times New Roman"/>
                        </a:rPr>
                        <a:t>1)Салық  органдары</a:t>
                      </a:r>
                      <a:endParaRPr lang="ru-RU" sz="1200">
                        <a:effectLst/>
                        <a:latin typeface="Times New Roman"/>
                        <a:ea typeface="Times New Roman"/>
                      </a:endParaRPr>
                    </a:p>
                    <a:p>
                      <a:pPr algn="just">
                        <a:spcAft>
                          <a:spcPts val="0"/>
                        </a:spcAft>
                        <a:tabLst>
                          <a:tab pos="2969895" algn="ctr"/>
                        </a:tabLst>
                      </a:pPr>
                      <a:r>
                        <a:rPr lang="kk-KZ" sz="1200">
                          <a:effectLst/>
                          <a:latin typeface="Times New Roman"/>
                          <a:ea typeface="Times New Roman"/>
                        </a:rPr>
                        <a:t>2)салық  төлеушілер</a:t>
                      </a:r>
                      <a:endParaRPr lang="ru-RU" sz="1200">
                        <a:effectLst/>
                        <a:latin typeface="Times New Roman"/>
                        <a:ea typeface="Times New Roman"/>
                      </a:endParaRPr>
                    </a:p>
                    <a:p>
                      <a:pPr algn="just">
                        <a:spcAft>
                          <a:spcPts val="0"/>
                        </a:spcAft>
                        <a:tabLst>
                          <a:tab pos="2969895" algn="ctr"/>
                        </a:tabLst>
                      </a:pPr>
                      <a:r>
                        <a:rPr lang="kk-KZ" sz="1200">
                          <a:effectLst/>
                          <a:latin typeface="Times New Roman"/>
                          <a:ea typeface="Times New Roman"/>
                        </a:rPr>
                        <a:t>3) өзге  мемлекеттік  органдар</a:t>
                      </a:r>
                      <a:endParaRPr lang="ru-RU" sz="1200">
                        <a:effectLst/>
                        <a:latin typeface="Times New Roman"/>
                        <a:ea typeface="Times New Roman"/>
                      </a:endParaRPr>
                    </a:p>
                    <a:p>
                      <a:pPr algn="just">
                        <a:spcAft>
                          <a:spcPts val="0"/>
                        </a:spcAft>
                        <a:tabLst>
                          <a:tab pos="2969895" algn="ctr"/>
                        </a:tabLst>
                      </a:pPr>
                      <a:r>
                        <a:rPr lang="kk-KZ" sz="1200">
                          <a:effectLst/>
                          <a:latin typeface="Times New Roman"/>
                          <a:ea typeface="Times New Roman"/>
                        </a:rPr>
                        <a:t> </a:t>
                      </a:r>
                      <a:endParaRPr lang="ru-RU" sz="1200">
                        <a:effectLst/>
                        <a:latin typeface="Times New Roman"/>
                        <a:ea typeface="Times New Roman"/>
                      </a:endParaRPr>
                    </a:p>
                  </a:txBody>
                  <a:tcPr marL="68580" marR="68580" marT="0" marB="0"/>
                </a:tc>
                <a:tc gridSpan="2">
                  <a:txBody>
                    <a:bodyPr/>
                    <a:lstStyle/>
                    <a:p>
                      <a:pPr marL="342900" lvl="0" indent="-342900" algn="just">
                        <a:lnSpc>
                          <a:spcPct val="115000"/>
                        </a:lnSpc>
                        <a:spcAft>
                          <a:spcPts val="0"/>
                        </a:spcAft>
                        <a:buFont typeface="+mj-lt"/>
                        <a:buAutoNum type="arabicParenR"/>
                        <a:tabLst>
                          <a:tab pos="2969895" algn="ctr"/>
                        </a:tabLst>
                      </a:pPr>
                      <a:r>
                        <a:rPr lang="kk-KZ" sz="1200">
                          <a:effectLst/>
                          <a:latin typeface="Times New Roman"/>
                          <a:ea typeface="Calibri"/>
                          <a:cs typeface="Times New Roman"/>
                        </a:rPr>
                        <a:t>Салық  органдары</a:t>
                      </a:r>
                      <a:endParaRPr lang="ru-RU" sz="1100">
                        <a:effectLst/>
                        <a:latin typeface="Calibri"/>
                        <a:ea typeface="Calibri"/>
                        <a:cs typeface="Times New Roman"/>
                      </a:endParaRPr>
                    </a:p>
                    <a:p>
                      <a:pPr marL="342900" lvl="0" indent="-342900" algn="just">
                        <a:lnSpc>
                          <a:spcPct val="115000"/>
                        </a:lnSpc>
                        <a:spcAft>
                          <a:spcPts val="0"/>
                        </a:spcAft>
                        <a:buFont typeface="+mj-lt"/>
                        <a:buAutoNum type="arabicParenR"/>
                        <a:tabLst>
                          <a:tab pos="2969895" algn="ctr"/>
                        </a:tabLst>
                      </a:pPr>
                      <a:r>
                        <a:rPr lang="kk-KZ" sz="1200">
                          <a:effectLst/>
                          <a:latin typeface="Times New Roman"/>
                          <a:ea typeface="Calibri"/>
                          <a:cs typeface="Times New Roman"/>
                        </a:rPr>
                        <a:t>Салық  төлеушілер</a:t>
                      </a:r>
                      <a:endParaRPr lang="ru-RU" sz="1100">
                        <a:effectLst/>
                        <a:latin typeface="Calibri"/>
                        <a:ea typeface="Calibri"/>
                        <a:cs typeface="Times New Roman"/>
                      </a:endParaRPr>
                    </a:p>
                  </a:txBody>
                  <a:tcPr marL="68580" marR="68580" marT="0" marB="0"/>
                </a:tc>
                <a:tc hMerge="1">
                  <a:txBody>
                    <a:bodyPr/>
                    <a:lstStyle/>
                    <a:p>
                      <a:endParaRPr lang="ru-RU"/>
                    </a:p>
                  </a:txBody>
                  <a:tcPr/>
                </a:tc>
              </a:tr>
              <a:tr h="455140">
                <a:tc gridSpan="3">
                  <a:txBody>
                    <a:bodyPr/>
                    <a:lstStyle/>
                    <a:p>
                      <a:pPr algn="just">
                        <a:spcAft>
                          <a:spcPts val="0"/>
                        </a:spcAft>
                        <a:tabLst>
                          <a:tab pos="2969895" algn="ctr"/>
                        </a:tabLst>
                      </a:pPr>
                      <a:endParaRPr lang="ru-RU" sz="1200" dirty="0">
                        <a:effectLst/>
                        <a:latin typeface="Times New Roman"/>
                        <a:ea typeface="Times New Roman"/>
                      </a:endParaRPr>
                    </a:p>
                  </a:txBody>
                  <a:tcPr marL="68580" marR="68580" marT="0" marB="0"/>
                </a:tc>
                <a:tc hMerge="1">
                  <a:txBody>
                    <a:bodyPr/>
                    <a:lstStyle/>
                    <a:p>
                      <a:endParaRPr lang="ru-RU"/>
                    </a:p>
                  </a:txBody>
                  <a:tcPr/>
                </a:tc>
                <a:tc hMerge="1">
                  <a:txBody>
                    <a:bodyPr/>
                    <a:lstStyle/>
                    <a:p>
                      <a:endParaRPr lang="ru-RU"/>
                    </a:p>
                  </a:txBody>
                  <a:tcPr/>
                </a:tc>
                <a:tc>
                  <a:txBody>
                    <a:bodyPr/>
                    <a:lstStyle/>
                    <a:p>
                      <a:pPr algn="just">
                        <a:spcAft>
                          <a:spcPts val="0"/>
                        </a:spcAft>
                        <a:tabLst>
                          <a:tab pos="2969895" algn="ctr"/>
                        </a:tabLst>
                      </a:pPr>
                      <a:r>
                        <a:rPr lang="kk-KZ" sz="1200" dirty="0">
                          <a:effectLst/>
                          <a:latin typeface="Times New Roman"/>
                          <a:ea typeface="Times New Roman"/>
                        </a:rPr>
                        <a:t> </a:t>
                      </a:r>
                      <a:endParaRPr lang="ru-RU" sz="12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2745733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Дәрістің сұрақтары</a:t>
            </a:r>
            <a:endParaRPr lang="ru-RU" dirty="0"/>
          </a:p>
        </p:txBody>
      </p:sp>
      <p:sp>
        <p:nvSpPr>
          <p:cNvPr id="3" name="Объект 2"/>
          <p:cNvSpPr>
            <a:spLocks noGrp="1"/>
          </p:cNvSpPr>
          <p:nvPr>
            <p:ph idx="1"/>
          </p:nvPr>
        </p:nvSpPr>
        <p:spPr/>
        <p:txBody>
          <a:bodyPr/>
          <a:lstStyle/>
          <a:p>
            <a:pPr lvl="0">
              <a:buFont typeface="Wingdings" panose="05000000000000000000" pitchFamily="2" charset="2"/>
              <a:buChar char="Ø"/>
            </a:pPr>
            <a:r>
              <a:rPr lang="kk-KZ" b="1" dirty="0"/>
              <a:t>Салықтық әкімшіліктендірудің теориялық </a:t>
            </a:r>
            <a:r>
              <a:rPr lang="kk-KZ" b="1" dirty="0" smtClean="0"/>
              <a:t>негізі</a:t>
            </a:r>
          </a:p>
          <a:p>
            <a:pPr>
              <a:buFont typeface="Wingdings" panose="05000000000000000000" pitchFamily="2" charset="2"/>
              <a:buChar char="Ø"/>
            </a:pPr>
            <a:r>
              <a:rPr lang="kk-KZ" b="1" dirty="0"/>
              <a:t>Салықтық әкімшіліктендірудің </a:t>
            </a:r>
            <a:r>
              <a:rPr lang="kk-KZ" b="1" dirty="0" smtClean="0"/>
              <a:t>қызметтері</a:t>
            </a:r>
            <a:endParaRPr lang="ru-RU" dirty="0"/>
          </a:p>
          <a:p>
            <a:pPr lvl="0">
              <a:buFont typeface="Wingdings" panose="05000000000000000000" pitchFamily="2" charset="2"/>
              <a:buChar char="Ø"/>
            </a:pPr>
            <a:endParaRPr lang="ru-RU" dirty="0"/>
          </a:p>
          <a:p>
            <a:pPr>
              <a:buFont typeface="Wingdings" panose="05000000000000000000" pitchFamily="2" charset="2"/>
              <a:buChar char="Ø"/>
            </a:pPr>
            <a:endParaRPr lang="ru-RU" dirty="0"/>
          </a:p>
        </p:txBody>
      </p:sp>
    </p:spTree>
    <p:extLst>
      <p:ext uri="{BB962C8B-B14F-4D97-AF65-F5344CB8AC3E}">
        <p14:creationId xmlns:p14="http://schemas.microsoft.com/office/powerpoint/2010/main" val="438324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style>
          <a:lnRef idx="0">
            <a:schemeClr val="accent1"/>
          </a:lnRef>
          <a:fillRef idx="3">
            <a:schemeClr val="accent1"/>
          </a:fillRef>
          <a:effectRef idx="3">
            <a:schemeClr val="accent1"/>
          </a:effectRef>
          <a:fontRef idx="minor">
            <a:schemeClr val="lt1"/>
          </a:fontRef>
        </p:style>
        <p:txBody>
          <a:bodyPr>
            <a:normAutofit lnSpcReduction="10000"/>
          </a:bodyPr>
          <a:lstStyle/>
          <a:p>
            <a:pPr algn="just"/>
            <a:r>
              <a:rPr lang="ru-RU" dirty="0" err="1"/>
              <a:t>Салық</a:t>
            </a:r>
            <a:r>
              <a:rPr lang="ru-RU" dirty="0"/>
              <a:t> </a:t>
            </a:r>
            <a:r>
              <a:rPr lang="ru-RU" dirty="0" err="1"/>
              <a:t>әкімшілігін</a:t>
            </a:r>
            <a:r>
              <a:rPr lang="ru-RU" dirty="0"/>
              <a:t> </a:t>
            </a:r>
            <a:r>
              <a:rPr lang="ru-RU" dirty="0" err="1"/>
              <a:t>жүргізу</a:t>
            </a:r>
            <a:r>
              <a:rPr lang="ru-RU" dirty="0"/>
              <a:t> </a:t>
            </a:r>
            <a:r>
              <a:rPr lang="ru-RU" dirty="0" err="1"/>
              <a:t>салық</a:t>
            </a:r>
            <a:r>
              <a:rPr lang="ru-RU" dirty="0"/>
              <a:t> </a:t>
            </a:r>
            <a:r>
              <a:rPr lang="ru-RU" dirty="0" err="1"/>
              <a:t>қызметі</a:t>
            </a:r>
            <a:r>
              <a:rPr lang="ru-RU" dirty="0"/>
              <a:t> </a:t>
            </a:r>
            <a:r>
              <a:rPr lang="ru-RU" dirty="0" err="1"/>
              <a:t>органдарының</a:t>
            </a:r>
            <a:r>
              <a:rPr lang="ru-RU" dirty="0"/>
              <a:t> </a:t>
            </a:r>
            <a:r>
              <a:rPr lang="ru-RU" dirty="0" err="1"/>
              <a:t>салық</a:t>
            </a:r>
            <a:r>
              <a:rPr lang="ru-RU" dirty="0"/>
              <a:t> </a:t>
            </a:r>
            <a:r>
              <a:rPr lang="ru-RU" dirty="0" err="1"/>
              <a:t>бақылауын</a:t>
            </a:r>
            <a:r>
              <a:rPr lang="ru-RU" dirty="0"/>
              <a:t> </a:t>
            </a:r>
            <a:r>
              <a:rPr lang="ru-RU" dirty="0" err="1"/>
              <a:t>жүзеге</a:t>
            </a:r>
            <a:r>
              <a:rPr lang="ru-RU" dirty="0"/>
              <a:t> </a:t>
            </a:r>
            <a:r>
              <a:rPr lang="ru-RU" dirty="0" err="1"/>
              <a:t>асыруы</a:t>
            </a:r>
            <a:r>
              <a:rPr lang="ru-RU" dirty="0"/>
              <a:t>, </a:t>
            </a:r>
            <a:r>
              <a:rPr lang="ru-RU" dirty="0" err="1"/>
              <a:t>мерзімінде</a:t>
            </a:r>
            <a:r>
              <a:rPr lang="ru-RU" dirty="0"/>
              <a:t> </a:t>
            </a:r>
            <a:r>
              <a:rPr lang="ru-RU" dirty="0" err="1"/>
              <a:t>орындалмаған</a:t>
            </a:r>
            <a:r>
              <a:rPr lang="ru-RU" dirty="0"/>
              <a:t> </a:t>
            </a:r>
            <a:r>
              <a:rPr lang="ru-RU" dirty="0" err="1"/>
              <a:t>салық</a:t>
            </a:r>
            <a:r>
              <a:rPr lang="ru-RU" dirty="0"/>
              <a:t> </a:t>
            </a:r>
            <a:r>
              <a:rPr lang="ru-RU" dirty="0" err="1"/>
              <a:t>міндеттемесінің</a:t>
            </a:r>
            <a:r>
              <a:rPr lang="ru-RU" dirty="0"/>
              <a:t> </a:t>
            </a:r>
            <a:r>
              <a:rPr lang="ru-RU" dirty="0" err="1"/>
              <a:t>орындалуын</a:t>
            </a:r>
            <a:r>
              <a:rPr lang="ru-RU" dirty="0"/>
              <a:t> </a:t>
            </a:r>
            <a:r>
              <a:rPr lang="ru-RU" dirty="0" err="1"/>
              <a:t>қамтамасыз</a:t>
            </a:r>
            <a:r>
              <a:rPr lang="ru-RU" dirty="0"/>
              <a:t> </a:t>
            </a:r>
            <a:r>
              <a:rPr lang="ru-RU" dirty="0" err="1"/>
              <a:t>ету</a:t>
            </a:r>
            <a:r>
              <a:rPr lang="ru-RU" dirty="0"/>
              <a:t> </a:t>
            </a:r>
            <a:r>
              <a:rPr lang="ru-RU" dirty="0" err="1"/>
              <a:t>тәсілдері</a:t>
            </a:r>
            <a:r>
              <a:rPr lang="ru-RU" dirty="0"/>
              <a:t> мен </a:t>
            </a:r>
            <a:r>
              <a:rPr lang="ru-RU" dirty="0" err="1"/>
              <a:t>салық</a:t>
            </a:r>
            <a:r>
              <a:rPr lang="ru-RU" dirty="0"/>
              <a:t> </a:t>
            </a:r>
            <a:r>
              <a:rPr lang="ru-RU" dirty="0" err="1"/>
              <a:t>берешегін</a:t>
            </a:r>
            <a:r>
              <a:rPr lang="ru-RU" dirty="0"/>
              <a:t> </a:t>
            </a:r>
            <a:r>
              <a:rPr lang="ru-RU" dirty="0" err="1"/>
              <a:t>мәжбүрлеп</a:t>
            </a:r>
            <a:r>
              <a:rPr lang="ru-RU" dirty="0"/>
              <a:t> </a:t>
            </a:r>
            <a:r>
              <a:rPr lang="ru-RU" dirty="0" err="1"/>
              <a:t>өндіріп</a:t>
            </a:r>
            <a:r>
              <a:rPr lang="ru-RU" dirty="0"/>
              <a:t> </a:t>
            </a:r>
            <a:r>
              <a:rPr lang="ru-RU" dirty="0" err="1"/>
              <a:t>алу</a:t>
            </a:r>
            <a:r>
              <a:rPr lang="ru-RU" dirty="0"/>
              <a:t> </a:t>
            </a:r>
            <a:r>
              <a:rPr lang="ru-RU" dirty="0" err="1"/>
              <a:t>шараларын</a:t>
            </a:r>
            <a:r>
              <a:rPr lang="ru-RU" dirty="0"/>
              <a:t> </a:t>
            </a:r>
            <a:r>
              <a:rPr lang="ru-RU" dirty="0" err="1"/>
              <a:t>қолдануы</a:t>
            </a:r>
            <a:r>
              <a:rPr lang="ru-RU" dirty="0"/>
              <a:t>, </a:t>
            </a:r>
            <a:r>
              <a:rPr lang="ru-RU" dirty="0" err="1"/>
              <a:t>сондай-ақ</a:t>
            </a:r>
            <a:r>
              <a:rPr lang="ru-RU" dirty="0"/>
              <a:t> </a:t>
            </a:r>
            <a:r>
              <a:rPr lang="ru-RU" dirty="0" err="1"/>
              <a:t>Қазақстан</a:t>
            </a:r>
            <a:r>
              <a:rPr lang="ru-RU" dirty="0"/>
              <a:t> </a:t>
            </a:r>
            <a:r>
              <a:rPr lang="ru-RU" dirty="0" err="1"/>
              <a:t>Республикасының</a:t>
            </a:r>
            <a:r>
              <a:rPr lang="ru-RU" dirty="0"/>
              <a:t> </a:t>
            </a:r>
            <a:r>
              <a:rPr lang="ru-RU" dirty="0" err="1"/>
              <a:t>заңдарына</a:t>
            </a:r>
            <a:r>
              <a:rPr lang="ru-RU" dirty="0"/>
              <a:t> </a:t>
            </a:r>
            <a:r>
              <a:rPr lang="ru-RU" dirty="0" err="1"/>
              <a:t>сәйкес</a:t>
            </a:r>
            <a:r>
              <a:rPr lang="ru-RU" dirty="0"/>
              <a:t> </a:t>
            </a:r>
            <a:r>
              <a:rPr lang="ru-RU" dirty="0" err="1"/>
              <a:t>салық</a:t>
            </a:r>
            <a:r>
              <a:rPr lang="ru-RU" dirty="0"/>
              <a:t> </a:t>
            </a:r>
            <a:r>
              <a:rPr lang="ru-RU" dirty="0" err="1"/>
              <a:t>төлеушілерге</a:t>
            </a:r>
            <a:r>
              <a:rPr lang="ru-RU" dirty="0"/>
              <a:t> (</a:t>
            </a:r>
            <a:r>
              <a:rPr lang="ru-RU" dirty="0" err="1"/>
              <a:t>салық</a:t>
            </a:r>
            <a:r>
              <a:rPr lang="ru-RU" dirty="0"/>
              <a:t> </a:t>
            </a:r>
            <a:r>
              <a:rPr lang="ru-RU" dirty="0" err="1"/>
              <a:t>агенттеріне</a:t>
            </a:r>
            <a:r>
              <a:rPr lang="ru-RU" dirty="0"/>
              <a:t>) </a:t>
            </a:r>
            <a:r>
              <a:rPr lang="ru-RU" dirty="0" err="1"/>
              <a:t>және</a:t>
            </a:r>
            <a:r>
              <a:rPr lang="ru-RU" dirty="0"/>
              <a:t> </a:t>
            </a:r>
            <a:r>
              <a:rPr lang="ru-RU" dirty="0" err="1"/>
              <a:t>басқа</a:t>
            </a:r>
            <a:r>
              <a:rPr lang="ru-RU" dirty="0"/>
              <a:t> да </a:t>
            </a:r>
            <a:r>
              <a:rPr lang="ru-RU" dirty="0" err="1"/>
              <a:t>уәкілетті</a:t>
            </a:r>
            <a:r>
              <a:rPr lang="ru-RU" dirty="0"/>
              <a:t> </a:t>
            </a:r>
            <a:r>
              <a:rPr lang="ru-RU" dirty="0" err="1"/>
              <a:t>мемлекеттік</a:t>
            </a:r>
            <a:r>
              <a:rPr lang="ru-RU" dirty="0"/>
              <a:t> </a:t>
            </a:r>
            <a:r>
              <a:rPr lang="ru-RU" dirty="0" err="1"/>
              <a:t>органдарға</a:t>
            </a:r>
            <a:r>
              <a:rPr lang="ru-RU" dirty="0"/>
              <a:t> </a:t>
            </a:r>
            <a:r>
              <a:rPr lang="ru-RU" dirty="0" err="1"/>
              <a:t>мемлекеттік</a:t>
            </a:r>
            <a:r>
              <a:rPr lang="ru-RU" dirty="0"/>
              <a:t> </a:t>
            </a:r>
            <a:r>
              <a:rPr lang="ru-RU" dirty="0" err="1"/>
              <a:t>қызмет</a:t>
            </a:r>
            <a:r>
              <a:rPr lang="ru-RU" dirty="0"/>
              <a:t> </a:t>
            </a:r>
            <a:r>
              <a:rPr lang="ru-RU" dirty="0" err="1"/>
              <a:t>көрсету</a:t>
            </a:r>
            <a:r>
              <a:rPr lang="ru-RU" dirty="0"/>
              <a:t> </a:t>
            </a:r>
            <a:r>
              <a:rPr lang="ru-RU" dirty="0" err="1"/>
              <a:t>болып</a:t>
            </a:r>
            <a:r>
              <a:rPr lang="ru-RU" dirty="0"/>
              <a:t> </a:t>
            </a:r>
            <a:r>
              <a:rPr lang="ru-RU" dirty="0" err="1"/>
              <a:t>табылады</a:t>
            </a:r>
            <a:r>
              <a:rPr lang="ru-RU" dirty="0"/>
              <a:t>.</a:t>
            </a:r>
            <a:endParaRPr lang="ru-RU" dirty="0"/>
          </a:p>
        </p:txBody>
      </p:sp>
    </p:spTree>
    <p:extLst>
      <p:ext uri="{BB962C8B-B14F-4D97-AF65-F5344CB8AC3E}">
        <p14:creationId xmlns:p14="http://schemas.microsoft.com/office/powerpoint/2010/main" val="137514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4738"/>
            <a:ext cx="8229600" cy="5339862"/>
          </a:xfrm>
        </p:spPr>
        <p:style>
          <a:lnRef idx="1">
            <a:schemeClr val="accent1"/>
          </a:lnRef>
          <a:fillRef idx="2">
            <a:schemeClr val="accent1"/>
          </a:fillRef>
          <a:effectRef idx="1">
            <a:schemeClr val="accent1"/>
          </a:effectRef>
          <a:fontRef idx="minor">
            <a:schemeClr val="dk1"/>
          </a:fontRef>
        </p:style>
        <p:txBody>
          <a:bodyPr anchor="ctr">
            <a:normAutofit fontScale="92500"/>
          </a:bodyPr>
          <a:lstStyle/>
          <a:p>
            <a:pPr>
              <a:buNone/>
            </a:pPr>
            <a:r>
              <a:rPr lang="ru-RU" b="1" dirty="0" smtClean="0">
                <a:latin typeface="Times New Roman" pitchFamily="18" charset="0"/>
                <a:cs typeface="Times New Roman" pitchFamily="18" charset="0"/>
              </a:rPr>
              <a:t>   </a:t>
            </a:r>
            <a:r>
              <a:rPr lang="ru-RU" b="1" dirty="0" err="1" smtClean="0">
                <a:solidFill>
                  <a:srgbClr val="FF0000"/>
                </a:solidFill>
                <a:latin typeface="Times New Roman" pitchFamily="18" charset="0"/>
                <a:cs typeface="Times New Roman" pitchFamily="18" charset="0"/>
              </a:rPr>
              <a:t>Салықтық әкімшіліктендіру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салы</a:t>
            </a:r>
            <a:r>
              <a:rPr lang="kk-KZ" dirty="0" smtClean="0">
                <a:latin typeface="Times New Roman" pitchFamily="18" charset="0"/>
                <a:cs typeface="Times New Roman" pitchFamily="18" charset="0"/>
              </a:rPr>
              <a:t>қ қ</a:t>
            </a:r>
            <a:r>
              <a:rPr lang="ru-RU" dirty="0" err="1" smtClean="0">
                <a:latin typeface="Times New Roman" pitchFamily="18" charset="0"/>
                <a:cs typeface="Times New Roman" pitchFamily="18" charset="0"/>
              </a:rPr>
              <a:t>ызметі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органдарыны</a:t>
            </a:r>
            <a:r>
              <a:rPr lang="kk-KZ" dirty="0" smtClean="0">
                <a:latin typeface="Times New Roman" pitchFamily="18" charset="0"/>
                <a:cs typeface="Times New Roman" pitchFamily="18" charset="0"/>
              </a:rPr>
              <a:t>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салы</a:t>
            </a:r>
            <a:r>
              <a:rPr lang="kk-KZ" dirty="0" smtClean="0">
                <a:latin typeface="Times New Roman" pitchFamily="18" charset="0"/>
                <a:cs typeface="Times New Roman" pitchFamily="18" charset="0"/>
              </a:rPr>
              <a:t>қ</a:t>
            </a:r>
            <a:r>
              <a:rPr lang="ru-RU" dirty="0" smtClean="0">
                <a:latin typeface="Times New Roman" pitchFamily="18" charset="0"/>
                <a:cs typeface="Times New Roman" pitchFamily="18" charset="0"/>
              </a:rPr>
              <a:t> за</a:t>
            </a:r>
            <a:r>
              <a:rPr lang="kk-KZ" dirty="0" smtClean="0">
                <a:latin typeface="Times New Roman" pitchFamily="18" charset="0"/>
                <a:cs typeface="Times New Roman" pitchFamily="18" charset="0"/>
              </a:rPr>
              <a:t>ң</a:t>
            </a:r>
            <a:r>
              <a:rPr lang="ru-RU" dirty="0" err="1" smtClean="0">
                <a:latin typeface="Times New Roman" pitchFamily="18" charset="0"/>
                <a:cs typeface="Times New Roman" pitchFamily="18" charset="0"/>
              </a:rPr>
              <a:t>дарыны</a:t>
            </a:r>
            <a:r>
              <a:rPr lang="kk-KZ" dirty="0" smtClean="0">
                <a:latin typeface="Times New Roman" pitchFamily="18" charset="0"/>
                <a:cs typeface="Times New Roman" pitchFamily="18" charset="0"/>
              </a:rPr>
              <a:t>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орындалуын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жина</a:t>
            </a:r>
            <a:r>
              <a:rPr lang="kk-K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таушы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зейнета</a:t>
            </a:r>
            <a:r>
              <a:rPr lang="kk-K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ы</a:t>
            </a: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орларына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міндетті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зейнета</a:t>
            </a:r>
            <a:r>
              <a:rPr lang="kk-K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жарналарыны</a:t>
            </a:r>
            <a:r>
              <a:rPr lang="kk-KZ" dirty="0" smtClean="0">
                <a:latin typeface="Times New Roman" pitchFamily="18" charset="0"/>
                <a:cs typeface="Times New Roman" pitchFamily="18" charset="0"/>
              </a:rPr>
              <a:t>ң</a:t>
            </a:r>
            <a:r>
              <a:rPr lang="ru-RU" dirty="0" smtClean="0">
                <a:latin typeface="Times New Roman" pitchFamily="18" charset="0"/>
                <a:cs typeface="Times New Roman" pitchFamily="18" charset="0"/>
              </a:rPr>
              <a:t> толы</a:t>
            </a:r>
            <a:r>
              <a:rPr lang="kk-KZ" dirty="0" smtClean="0">
                <a:latin typeface="Times New Roman" pitchFamily="18" charset="0"/>
                <a:cs typeface="Times New Roman" pitchFamily="18" charset="0"/>
              </a:rPr>
              <a:t>қ</a:t>
            </a:r>
            <a:r>
              <a:rPr lang="ru-RU" dirty="0" smtClean="0">
                <a:latin typeface="Times New Roman" pitchFamily="18" charset="0"/>
                <a:cs typeface="Times New Roman" pitchFamily="18" charset="0"/>
              </a:rPr>
              <a:t> ж</a:t>
            </a:r>
            <a:r>
              <a:rPr lang="kk-KZ" dirty="0" smtClean="0">
                <a:latin typeface="Times New Roman" pitchFamily="18" charset="0"/>
                <a:cs typeface="Times New Roman" pitchFamily="18" charset="0"/>
              </a:rPr>
              <a:t>ә</a:t>
            </a:r>
            <a:r>
              <a:rPr lang="ru-RU" dirty="0" smtClean="0">
                <a:latin typeface="Times New Roman" pitchFamily="18" charset="0"/>
                <a:cs typeface="Times New Roman" pitchFamily="18" charset="0"/>
              </a:rPr>
              <a:t>не уа</a:t>
            </a:r>
            <a:r>
              <a:rPr lang="kk-KZ" dirty="0" smtClean="0">
                <a:latin typeface="Times New Roman" pitchFamily="18" charset="0"/>
                <a:cs typeface="Times New Roman" pitchFamily="18" charset="0"/>
              </a:rPr>
              <a:t>қ</a:t>
            </a:r>
            <a:r>
              <a:rPr lang="ru-RU" dirty="0" smtClean="0">
                <a:latin typeface="Times New Roman" pitchFamily="18" charset="0"/>
                <a:cs typeface="Times New Roman" pitchFamily="18" charset="0"/>
              </a:rPr>
              <a:t>тылы </a:t>
            </a:r>
            <a:r>
              <a:rPr lang="ru-RU" dirty="0" err="1" smtClean="0">
                <a:latin typeface="Times New Roman" pitchFamily="18" charset="0"/>
                <a:cs typeface="Times New Roman" pitchFamily="18" charset="0"/>
              </a:rPr>
              <a:t>аударылуын</a:t>
            </a:r>
            <a:r>
              <a:rPr lang="ru-RU" dirty="0" smtClean="0">
                <a:latin typeface="Times New Roman" pitchFamily="18" charset="0"/>
                <a:cs typeface="Times New Roman" pitchFamily="18" charset="0"/>
              </a:rPr>
              <a:t> ба</a:t>
            </a:r>
            <a:r>
              <a:rPr lang="kk-K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ылау</a:t>
            </a:r>
            <a:r>
              <a:rPr lang="ru-RU" dirty="0" smtClean="0">
                <a:latin typeface="Times New Roman" pitchFamily="18" charset="0"/>
                <a:cs typeface="Times New Roman" pitchFamily="18" charset="0"/>
              </a:rPr>
              <a:t>. </a:t>
            </a:r>
          </a:p>
          <a:p>
            <a:pPr>
              <a:buNone/>
            </a:pPr>
            <a:r>
              <a:rPr lang="ru-RU" dirty="0" smtClean="0">
                <a:latin typeface="Times New Roman" pitchFamily="18" charset="0"/>
                <a:cs typeface="Times New Roman" pitchFamily="18" charset="0"/>
              </a:rPr>
              <a:t> </a:t>
            </a:r>
          </a:p>
          <a:p>
            <a:pPr>
              <a:buNone/>
            </a:pPr>
            <a:r>
              <a:rPr lang="ru-RU" dirty="0" smtClean="0">
                <a:solidFill>
                  <a:srgbClr val="FF0000"/>
                </a:solidFill>
                <a:latin typeface="Times New Roman" pitchFamily="18" charset="0"/>
                <a:cs typeface="Times New Roman" pitchFamily="18" charset="0"/>
              </a:rPr>
              <a:t>    </a:t>
            </a:r>
            <a:r>
              <a:rPr lang="ru-RU" dirty="0" err="1" smtClean="0">
                <a:solidFill>
                  <a:srgbClr val="FF0000"/>
                </a:solidFill>
                <a:latin typeface="Times New Roman" pitchFamily="18" charset="0"/>
                <a:cs typeface="Times New Roman" pitchFamily="18" charset="0"/>
              </a:rPr>
              <a:t>Басты</a:t>
            </a:r>
            <a:r>
              <a:rPr lang="ru-RU" dirty="0" smtClean="0">
                <a:solidFill>
                  <a:srgbClr val="FF0000"/>
                </a:solidFill>
                <a:latin typeface="Times New Roman" pitchFamily="18" charset="0"/>
                <a:cs typeface="Times New Roman" pitchFamily="18" charset="0"/>
              </a:rPr>
              <a:t> </a:t>
            </a:r>
            <a:r>
              <a:rPr lang="ru-RU" dirty="0" err="1" smtClean="0">
                <a:solidFill>
                  <a:srgbClr val="FF0000"/>
                </a:solidFill>
                <a:latin typeface="Times New Roman" pitchFamily="18" charset="0"/>
                <a:cs typeface="Times New Roman" pitchFamily="18" charset="0"/>
              </a:rPr>
              <a:t>міндеті</a:t>
            </a:r>
            <a:r>
              <a:rPr lang="ru-RU" dirty="0" smtClean="0">
                <a:solidFill>
                  <a:srgbClr val="FF0000"/>
                </a:solidFill>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салы</a:t>
            </a:r>
            <a:r>
              <a:rPr lang="kk-KZ" dirty="0" smtClean="0">
                <a:latin typeface="Times New Roman" pitchFamily="18" charset="0"/>
                <a:cs typeface="Times New Roman" pitchFamily="18" charset="0"/>
              </a:rPr>
              <a:t>қ</a:t>
            </a:r>
            <a:r>
              <a:rPr lang="ru-RU" dirty="0" smtClean="0">
                <a:latin typeface="Times New Roman" pitchFamily="18" charset="0"/>
                <a:cs typeface="Times New Roman" pitchFamily="18" charset="0"/>
              </a:rPr>
              <a:t>тан </a:t>
            </a:r>
            <a:r>
              <a:rPr lang="ru-RU" dirty="0" err="1" smtClean="0">
                <a:latin typeface="Times New Roman" pitchFamily="18" charset="0"/>
                <a:cs typeface="Times New Roman" pitchFamily="18" charset="0"/>
              </a:rPr>
              <a:t>жалтару</a:t>
            </a:r>
            <a:r>
              <a:rPr lang="kk-KZ" dirty="0" smtClean="0">
                <a:latin typeface="Times New Roman" pitchFamily="18" charset="0"/>
                <a:cs typeface="Times New Roman" pitchFamily="18" charset="0"/>
              </a:rPr>
              <a:t>ғ</a:t>
            </a:r>
            <a:r>
              <a:rPr lang="ru-RU" dirty="0" smtClean="0">
                <a:latin typeface="Times New Roman" pitchFamily="18" charset="0"/>
                <a:cs typeface="Times New Roman" pitchFamily="18" charset="0"/>
              </a:rPr>
              <a:t>а </a:t>
            </a:r>
            <a:r>
              <a:rPr lang="ru-RU" dirty="0" err="1" smtClean="0">
                <a:latin typeface="Times New Roman" pitchFamily="18" charset="0"/>
                <a:cs typeface="Times New Roman" pitchFamily="18" charset="0"/>
              </a:rPr>
              <a:t>тос</a:t>
            </a:r>
            <a:r>
              <a:rPr lang="kk-K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ауыл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мемлекетті</a:t>
            </a:r>
            <a:r>
              <a:rPr lang="kk-KZ" dirty="0" smtClean="0">
                <a:latin typeface="Times New Roman" pitchFamily="18" charset="0"/>
                <a:cs typeface="Times New Roman" pitchFamily="18" charset="0"/>
              </a:rPr>
              <a:t>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табыс</a:t>
            </a:r>
            <a:r>
              <a:rPr lang="ru-RU" dirty="0" smtClean="0">
                <a:latin typeface="Times New Roman" pitchFamily="18" charset="0"/>
                <a:cs typeface="Times New Roman" pitchFamily="18" charset="0"/>
              </a:rPr>
              <a:t> б</a:t>
            </a:r>
            <a:r>
              <a:rPr lang="kk-KZ" dirty="0" smtClean="0">
                <a:latin typeface="Times New Roman" pitchFamily="18" charset="0"/>
                <a:cs typeface="Times New Roman" pitchFamily="18" charset="0"/>
              </a:rPr>
              <a:t>ө</a:t>
            </a:r>
            <a:r>
              <a:rPr lang="ru-RU" dirty="0" err="1" smtClean="0">
                <a:latin typeface="Times New Roman" pitchFamily="18" charset="0"/>
                <a:cs typeface="Times New Roman" pitchFamily="18" charset="0"/>
              </a:rPr>
              <a:t>лігіне</a:t>
            </a:r>
            <a:r>
              <a:rPr lang="ru-RU" dirty="0" smtClean="0">
                <a:latin typeface="Times New Roman" pitchFamily="18" charset="0"/>
                <a:cs typeface="Times New Roman" pitchFamily="18" charset="0"/>
              </a:rPr>
              <a:t> т</a:t>
            </a:r>
            <a:r>
              <a:rPr lang="kk-KZ" dirty="0" smtClean="0">
                <a:latin typeface="Times New Roman" pitchFamily="18" charset="0"/>
                <a:cs typeface="Times New Roman" pitchFamily="18" charset="0"/>
              </a:rPr>
              <a:t>ү</a:t>
            </a:r>
            <a:r>
              <a:rPr lang="ru-RU" dirty="0" err="1" smtClean="0">
                <a:latin typeface="Times New Roman" pitchFamily="18" charset="0"/>
                <a:cs typeface="Times New Roman" pitchFamily="18" charset="0"/>
              </a:rPr>
              <a:t>сетін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кірістерді</a:t>
            </a: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амтамасыз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ету</a:t>
            </a: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Қ</a:t>
            </a:r>
            <a:r>
              <a:rPr lang="ru-RU" dirty="0" smtClean="0">
                <a:latin typeface="Times New Roman" pitchFamily="18" charset="0"/>
                <a:cs typeface="Times New Roman" pitchFamily="18" charset="0"/>
              </a:rPr>
              <a:t>аза</a:t>
            </a:r>
            <a:r>
              <a:rPr lang="kk-KZ" dirty="0" smtClean="0">
                <a:latin typeface="Times New Roman" pitchFamily="18" charset="0"/>
                <a:cs typeface="Times New Roman" pitchFamily="18" charset="0"/>
              </a:rPr>
              <a:t>қ</a:t>
            </a:r>
            <a:r>
              <a:rPr lang="ru-RU" dirty="0" smtClean="0">
                <a:latin typeface="Times New Roman" pitchFamily="18" charset="0"/>
                <a:cs typeface="Times New Roman" pitchFamily="18" charset="0"/>
              </a:rPr>
              <a:t>стан </a:t>
            </a:r>
            <a:r>
              <a:rPr lang="ru-RU" dirty="0" err="1" smtClean="0">
                <a:latin typeface="Times New Roman" pitchFamily="18" charset="0"/>
                <a:cs typeface="Times New Roman" pitchFamily="18" charset="0"/>
              </a:rPr>
              <a:t>Республикасы</a:t>
            </a:r>
            <a:r>
              <a:rPr lang="ru-RU" dirty="0" smtClean="0">
                <a:latin typeface="Times New Roman" pitchFamily="18" charset="0"/>
                <a:cs typeface="Times New Roman" pitchFamily="18" charset="0"/>
              </a:rPr>
              <a:t> за</a:t>
            </a:r>
            <a:r>
              <a:rPr lang="kk-KZ" dirty="0" smtClean="0">
                <a:latin typeface="Times New Roman" pitchFamily="18" charset="0"/>
                <a:cs typeface="Times New Roman" pitchFamily="18" charset="0"/>
              </a:rPr>
              <a:t>ң</a:t>
            </a:r>
            <a:r>
              <a:rPr lang="ru-RU" dirty="0" err="1" smtClean="0">
                <a:latin typeface="Times New Roman" pitchFamily="18" charset="0"/>
                <a:cs typeface="Times New Roman" pitchFamily="18" charset="0"/>
              </a:rPr>
              <a:t>дарыны</a:t>
            </a:r>
            <a:r>
              <a:rPr lang="kk-KZ" dirty="0" smtClean="0">
                <a:latin typeface="Times New Roman" pitchFamily="18" charset="0"/>
                <a:cs typeface="Times New Roman" pitchFamily="18" charset="0"/>
              </a:rPr>
              <a:t>ң</a:t>
            </a:r>
            <a:r>
              <a:rPr lang="ru-RU" dirty="0" smtClean="0">
                <a:latin typeface="Times New Roman" pitchFamily="18" charset="0"/>
                <a:cs typeface="Times New Roman" pitchFamily="18" charset="0"/>
              </a:rPr>
              <a:t> б</a:t>
            </a:r>
            <a:r>
              <a:rPr lang="kk-KZ" dirty="0" smtClean="0">
                <a:latin typeface="Times New Roman" pitchFamily="18" charset="0"/>
                <a:cs typeface="Times New Roman" pitchFamily="18" charset="0"/>
              </a:rPr>
              <a:t>ұ</a:t>
            </a:r>
            <a:r>
              <a:rPr lang="ru-RU" dirty="0" err="1" smtClean="0">
                <a:latin typeface="Times New Roman" pitchFamily="18" charset="0"/>
                <a:cs typeface="Times New Roman" pitchFamily="18" charset="0"/>
              </a:rPr>
              <a:t>зылуын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жою</a:t>
            </a:r>
            <a:r>
              <a:rPr lang="ru-RU" dirty="0" smtClean="0">
                <a:latin typeface="Times New Roman" pitchFamily="18" charset="0"/>
                <a:cs typeface="Times New Roman" pitchFamily="18" charset="0"/>
              </a:rPr>
              <a:t>.</a:t>
            </a:r>
          </a:p>
          <a:p>
            <a:pPr>
              <a:buNone/>
            </a:pPr>
            <a:endParaRPr lang="ru-RU" dirty="0"/>
          </a:p>
        </p:txBody>
      </p:sp>
    </p:spTree>
    <p:extLst>
      <p:ext uri="{BB962C8B-B14F-4D97-AF65-F5344CB8AC3E}">
        <p14:creationId xmlns:p14="http://schemas.microsoft.com/office/powerpoint/2010/main" val="2177868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t>68-бап. Салықтық әкімшілендіру</a:t>
            </a:r>
            <a:r>
              <a:rPr lang="ru-RU" dirty="0"/>
              <a:t/>
            </a:r>
            <a:br>
              <a:rPr lang="ru-RU" dirty="0"/>
            </a:br>
            <a:endParaRPr lang="ru-RU" dirty="0"/>
          </a:p>
        </p:txBody>
      </p:sp>
      <p:sp>
        <p:nvSpPr>
          <p:cNvPr id="3" name="Объект 2"/>
          <p:cNvSpPr>
            <a:spLocks noGrp="1"/>
          </p:cNvSpPr>
          <p:nvPr>
            <p:ph idx="1"/>
          </p:nvPr>
        </p:nvSpPr>
        <p:spPr>
          <a:xfrm>
            <a:off x="457200" y="1412776"/>
            <a:ext cx="8229600" cy="4713387"/>
          </a:xfrm>
        </p:spPr>
        <p:style>
          <a:lnRef idx="1">
            <a:schemeClr val="accent1"/>
          </a:lnRef>
          <a:fillRef idx="2">
            <a:schemeClr val="accent1"/>
          </a:fillRef>
          <a:effectRef idx="1">
            <a:schemeClr val="accent1"/>
          </a:effectRef>
          <a:fontRef idx="minor">
            <a:schemeClr val="dk1"/>
          </a:fontRef>
        </p:style>
        <p:txBody>
          <a:bodyPr>
            <a:normAutofit fontScale="40000" lnSpcReduction="20000"/>
          </a:bodyPr>
          <a:lstStyle/>
          <a:p>
            <a:pPr marL="0" indent="0">
              <a:buNone/>
            </a:pPr>
            <a:r>
              <a:rPr lang="kk-KZ" dirty="0"/>
              <a:t> </a:t>
            </a:r>
            <a:endParaRPr lang="ru-RU" dirty="0"/>
          </a:p>
          <a:p>
            <a:r>
              <a:rPr lang="kk-KZ" sz="5100" dirty="0"/>
              <a:t>Салықтық әкімшілендіру салықтарды және бюджетке төленетін төлемдерді жинау бойынша салық органдары және басқа да уәкілетті мемлекеттік органдар жүзеге асыратын, оның ішінде салықтық бақылауды жүзеге асыруды, мерзімінде орындалмаған салықтық міндеттеменің орындалуын қамтамасыз ету тәсілдері мен салықтық берешекті мәжбүрлеп өндіріп алу шараларын қолдануды, сондай-ақ мемлекеттік қызметтер және салықтық әкімшілендірудің осы Кодексте белгіленген өзге де нысандарын көрсетуді білдіретін шаралар мен тәсілдер жүйесі (жиынтығы) болып табылады. </a:t>
            </a:r>
            <a:endParaRPr lang="ru-RU" sz="5100" dirty="0"/>
          </a:p>
          <a:p>
            <a:r>
              <a:rPr lang="kk-KZ" sz="5100" dirty="0"/>
              <a:t>2. Салықтық әкімшілендіру: </a:t>
            </a:r>
            <a:endParaRPr lang="ru-RU" sz="5100" dirty="0"/>
          </a:p>
          <a:p>
            <a:r>
              <a:rPr lang="kk-KZ" sz="5100" dirty="0"/>
              <a:t>1) заңдылық;</a:t>
            </a:r>
            <a:endParaRPr lang="ru-RU" sz="5100" dirty="0"/>
          </a:p>
          <a:p>
            <a:r>
              <a:rPr lang="kk-KZ" sz="5100" dirty="0"/>
              <a:t>2) салық төлеуші мен салық органдары арасындағы өзара іс-қимылдың тиімділігін арттыру; </a:t>
            </a:r>
            <a:endParaRPr lang="ru-RU" sz="5100" dirty="0"/>
          </a:p>
          <a:p>
            <a:r>
              <a:rPr lang="kk-KZ" sz="5100" dirty="0"/>
              <a:t>3) тәуекелдерді бағалауға негізделген салықтық әкімшілендіруді жүзеге асыру кезіндегі сараланған тәсіл қағидаттарына негізделеді. </a:t>
            </a:r>
            <a:endParaRPr lang="ru-RU" sz="5100" dirty="0"/>
          </a:p>
          <a:p>
            <a:endParaRPr lang="ru-RU" dirty="0"/>
          </a:p>
        </p:txBody>
      </p:sp>
    </p:spTree>
    <p:extLst>
      <p:ext uri="{BB962C8B-B14F-4D97-AF65-F5344CB8AC3E}">
        <p14:creationId xmlns:p14="http://schemas.microsoft.com/office/powerpoint/2010/main" val="181909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r>
              <a:rPr lang="kk-KZ" dirty="0"/>
              <a:t>Қоғамдық сектор экономикасы теориясында мемлекеттің рөлі мен міндеті нақты </a:t>
            </a:r>
            <a:r>
              <a:rPr lang="kk-KZ" dirty="0">
                <a:solidFill>
                  <a:srgbClr val="FF0000"/>
                </a:solidFill>
              </a:rPr>
              <a:t>қаржылық институттардың</a:t>
            </a:r>
            <a:r>
              <a:rPr lang="kk-KZ" dirty="0"/>
              <a:t> рөлі арқылы шындап түзетілген. </a:t>
            </a:r>
            <a:endParaRPr lang="kk-KZ" dirty="0" smtClean="0"/>
          </a:p>
          <a:p>
            <a:r>
              <a:rPr lang="kk-KZ" dirty="0" smtClean="0"/>
              <a:t>Осыған </a:t>
            </a:r>
            <a:r>
              <a:rPr lang="kk-KZ" dirty="0"/>
              <a:t>байланысты, салықтар жекелеген экономикалық емес құрылым мазмұнына құралдарды жұмылдыру тәсілі ретінде емес, керісінше мемлекеттің өз азаматтарын қамтамасыз ететін әр түрлі қоғамдық игіліктерді жасауға кететін шығындарды сатып алу нысаны ретінде қарастырылады</a:t>
            </a:r>
            <a:r>
              <a:rPr lang="kk-KZ" dirty="0" smtClean="0"/>
              <a:t>.</a:t>
            </a:r>
          </a:p>
          <a:p>
            <a:r>
              <a:rPr lang="kk-KZ" dirty="0" smtClean="0"/>
              <a:t> </a:t>
            </a:r>
            <a:r>
              <a:rPr lang="kk-KZ" dirty="0"/>
              <a:t>Мемлекет пен басқа тауар өндірушілер, қызмет көрсетушілер сияқты оның органдары ресурстарды тек оларға тұтынушыларға (салық төлеушілерге) өзінің қабілетін көрсете алғанша қол жеткізуі керек деп болжанады. </a:t>
            </a:r>
            <a:endParaRPr lang="ru-RU" dirty="0"/>
          </a:p>
          <a:p>
            <a:endParaRPr lang="ru-RU" dirty="0"/>
          </a:p>
        </p:txBody>
      </p:sp>
    </p:spTree>
    <p:extLst>
      <p:ext uri="{BB962C8B-B14F-4D97-AF65-F5344CB8AC3E}">
        <p14:creationId xmlns:p14="http://schemas.microsoft.com/office/powerpoint/2010/main" val="3241839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pPr algn="just"/>
            <a:r>
              <a:rPr lang="ru-RU" b="1" dirty="0" err="1">
                <a:solidFill>
                  <a:srgbClr val="FF0000"/>
                </a:solidFill>
              </a:rPr>
              <a:t>Салықтық</a:t>
            </a:r>
            <a:r>
              <a:rPr lang="ru-RU" b="1" dirty="0">
                <a:solidFill>
                  <a:srgbClr val="FF0000"/>
                </a:solidFill>
              </a:rPr>
              <a:t> </a:t>
            </a:r>
            <a:r>
              <a:rPr lang="ru-RU" b="1" dirty="0" err="1">
                <a:solidFill>
                  <a:srgbClr val="FF0000"/>
                </a:solidFill>
              </a:rPr>
              <a:t>әкімшіліктендіру</a:t>
            </a:r>
            <a:r>
              <a:rPr lang="ru-RU" dirty="0"/>
              <a:t>, </a:t>
            </a:r>
            <a:r>
              <a:rPr lang="ru-RU" dirty="0" err="1"/>
              <a:t>салықтардың</a:t>
            </a:r>
            <a:r>
              <a:rPr lang="ru-RU" dirty="0"/>
              <a:t> </a:t>
            </a:r>
            <a:r>
              <a:rPr lang="ru-RU" dirty="0" err="1"/>
              <a:t>бақылау</a:t>
            </a:r>
            <a:r>
              <a:rPr lang="ru-RU" dirty="0"/>
              <a:t> </a:t>
            </a:r>
            <a:r>
              <a:rPr lang="ru-RU" dirty="0" err="1"/>
              <a:t>функциясын</a:t>
            </a:r>
            <a:r>
              <a:rPr lang="ru-RU" dirty="0"/>
              <a:t> </a:t>
            </a:r>
            <a:r>
              <a:rPr lang="ru-RU" dirty="0" err="1"/>
              <a:t>жүргізу</a:t>
            </a:r>
            <a:r>
              <a:rPr lang="ru-RU" dirty="0"/>
              <a:t> </a:t>
            </a:r>
            <a:r>
              <a:rPr lang="ru-RU" dirty="0" err="1"/>
              <a:t>нысаны</a:t>
            </a:r>
            <a:r>
              <a:rPr lang="ru-RU" dirty="0"/>
              <a:t> </a:t>
            </a:r>
            <a:r>
              <a:rPr lang="ru-RU" dirty="0" err="1"/>
              <a:t>болып</a:t>
            </a:r>
            <a:r>
              <a:rPr lang="ru-RU" dirty="0"/>
              <a:t> </a:t>
            </a:r>
            <a:r>
              <a:rPr lang="ru-RU" dirty="0" err="1"/>
              <a:t>табылады</a:t>
            </a:r>
            <a:r>
              <a:rPr lang="ru-RU" dirty="0"/>
              <a:t>. </a:t>
            </a:r>
            <a:r>
              <a:rPr lang="ru-RU" dirty="0" err="1"/>
              <a:t>Одан</a:t>
            </a:r>
            <a:r>
              <a:rPr lang="ru-RU" dirty="0"/>
              <a:t> </a:t>
            </a:r>
            <a:r>
              <a:rPr lang="ru-RU" dirty="0" err="1"/>
              <a:t>басқа</a:t>
            </a:r>
            <a:r>
              <a:rPr lang="ru-RU" dirty="0"/>
              <a:t>, </a:t>
            </a:r>
            <a:r>
              <a:rPr lang="ru-RU" dirty="0" err="1"/>
              <a:t>фискалды</a:t>
            </a:r>
            <a:r>
              <a:rPr lang="ru-RU" dirty="0"/>
              <a:t> </a:t>
            </a:r>
            <a:r>
              <a:rPr lang="ru-RU" dirty="0" err="1"/>
              <a:t>және</a:t>
            </a:r>
            <a:r>
              <a:rPr lang="ru-RU" dirty="0"/>
              <a:t> </a:t>
            </a:r>
            <a:r>
              <a:rPr lang="ru-RU" dirty="0" err="1"/>
              <a:t>реттеуші</a:t>
            </a:r>
            <a:r>
              <a:rPr lang="ru-RU" dirty="0"/>
              <a:t> </a:t>
            </a:r>
            <a:r>
              <a:rPr lang="ru-RU" dirty="0" err="1"/>
              <a:t>функциясының</a:t>
            </a:r>
            <a:r>
              <a:rPr lang="ru-RU" dirty="0"/>
              <a:t> </a:t>
            </a:r>
            <a:r>
              <a:rPr lang="ru-RU" dirty="0" err="1"/>
              <a:t>жүзеге</a:t>
            </a:r>
            <a:r>
              <a:rPr lang="ru-RU" dirty="0"/>
              <a:t> </a:t>
            </a:r>
            <a:r>
              <a:rPr lang="ru-RU" dirty="0" err="1"/>
              <a:t>асырылуының</a:t>
            </a:r>
            <a:r>
              <a:rPr lang="ru-RU" dirty="0"/>
              <a:t> </a:t>
            </a:r>
            <a:r>
              <a:rPr lang="ru-RU" dirty="0" err="1"/>
              <a:t>атқарылуы</a:t>
            </a:r>
            <a:r>
              <a:rPr lang="ru-RU" dirty="0"/>
              <a:t> </a:t>
            </a:r>
            <a:r>
              <a:rPr lang="ru-RU" dirty="0" err="1"/>
              <a:t>нақты</a:t>
            </a:r>
            <a:r>
              <a:rPr lang="ru-RU" dirty="0"/>
              <a:t> </a:t>
            </a:r>
            <a:r>
              <a:rPr lang="ru-RU" dirty="0" err="1"/>
              <a:t>салықтардың</a:t>
            </a:r>
            <a:r>
              <a:rPr lang="ru-RU" dirty="0"/>
              <a:t> </a:t>
            </a:r>
            <a:r>
              <a:rPr lang="ru-RU" dirty="0" err="1"/>
              <a:t>бақылау</a:t>
            </a:r>
            <a:r>
              <a:rPr lang="ru-RU" dirty="0"/>
              <a:t> </a:t>
            </a:r>
            <a:r>
              <a:rPr lang="ru-RU" dirty="0" err="1"/>
              <a:t>механизмі</a:t>
            </a:r>
            <a:r>
              <a:rPr lang="ru-RU" dirty="0"/>
              <a:t> </a:t>
            </a:r>
            <a:r>
              <a:rPr lang="ru-RU" dirty="0" err="1"/>
              <a:t>арқылы</a:t>
            </a:r>
            <a:r>
              <a:rPr lang="ru-RU" dirty="0"/>
              <a:t> </a:t>
            </a:r>
            <a:r>
              <a:rPr lang="ru-RU" dirty="0" err="1"/>
              <a:t>өтеді</a:t>
            </a:r>
            <a:r>
              <a:rPr lang="ru-RU" dirty="0"/>
              <a:t>. </a:t>
            </a:r>
            <a:endParaRPr lang="ru-RU" dirty="0" smtClean="0"/>
          </a:p>
          <a:p>
            <a:pPr algn="just"/>
            <a:r>
              <a:rPr lang="ru-RU" dirty="0" err="1" smtClean="0"/>
              <a:t>Сонымен</a:t>
            </a:r>
            <a:r>
              <a:rPr lang="ru-RU" dirty="0"/>
              <a:t>, </a:t>
            </a:r>
            <a:r>
              <a:rPr lang="ru-RU" dirty="0" err="1"/>
              <a:t>салықтық</a:t>
            </a:r>
            <a:r>
              <a:rPr lang="ru-RU" dirty="0"/>
              <a:t> </a:t>
            </a:r>
            <a:r>
              <a:rPr lang="ru-RU" dirty="0" err="1"/>
              <a:t>бақылау</a:t>
            </a:r>
            <a:r>
              <a:rPr lang="ru-RU" dirty="0"/>
              <a:t> </a:t>
            </a:r>
            <a:r>
              <a:rPr lang="ru-RU" dirty="0" err="1"/>
              <a:t>қаржылық</a:t>
            </a:r>
            <a:r>
              <a:rPr lang="ru-RU" dirty="0"/>
              <a:t> </a:t>
            </a:r>
            <a:r>
              <a:rPr lang="ru-RU" dirty="0" err="1"/>
              <a:t>сияқты</a:t>
            </a:r>
            <a:r>
              <a:rPr lang="ru-RU" dirty="0"/>
              <a:t>, </a:t>
            </a:r>
            <a:r>
              <a:rPr lang="ru-RU" dirty="0" err="1"/>
              <a:t>салықтың</a:t>
            </a:r>
            <a:r>
              <a:rPr lang="ru-RU" dirty="0"/>
              <a:t> </a:t>
            </a:r>
            <a:r>
              <a:rPr lang="ru-RU" dirty="0" err="1"/>
              <a:t>және</a:t>
            </a:r>
            <a:r>
              <a:rPr lang="ru-RU" dirty="0"/>
              <a:t> </a:t>
            </a:r>
            <a:r>
              <a:rPr lang="ru-RU" dirty="0" err="1"/>
              <a:t>қаржылық</a:t>
            </a:r>
            <a:r>
              <a:rPr lang="ru-RU" dirty="0"/>
              <a:t> </a:t>
            </a:r>
            <a:r>
              <a:rPr lang="ru-RU" dirty="0" err="1"/>
              <a:t>тексеру</a:t>
            </a:r>
            <a:r>
              <a:rPr lang="ru-RU" dirty="0"/>
              <a:t> </a:t>
            </a:r>
            <a:r>
              <a:rPr lang="ru-RU" dirty="0" err="1"/>
              <a:t>әрекеттері</a:t>
            </a:r>
            <a:r>
              <a:rPr lang="ru-RU" dirty="0"/>
              <a:t> мен </a:t>
            </a:r>
            <a:r>
              <a:rPr lang="ru-RU" dirty="0" err="1"/>
              <a:t>операцияларымен</a:t>
            </a:r>
            <a:r>
              <a:rPr lang="ru-RU" dirty="0"/>
              <a:t> </a:t>
            </a:r>
            <a:r>
              <a:rPr lang="ru-RU" dirty="0" err="1"/>
              <a:t>байланысты</a:t>
            </a:r>
            <a:r>
              <a:rPr lang="ru-RU" dirty="0"/>
              <a:t> </a:t>
            </a:r>
            <a:r>
              <a:rPr lang="ru-RU" dirty="0" err="1"/>
              <a:t>шаруашылық</a:t>
            </a:r>
            <a:r>
              <a:rPr lang="ru-RU" dirty="0"/>
              <a:t> </a:t>
            </a:r>
            <a:r>
              <a:rPr lang="ru-RU" dirty="0" err="1"/>
              <a:t>субъектілері</a:t>
            </a:r>
            <a:r>
              <a:rPr lang="ru-RU" dirty="0"/>
              <a:t> </a:t>
            </a:r>
            <a:r>
              <a:rPr lang="ru-RU" dirty="0" err="1"/>
              <a:t>әрекеттерінің</a:t>
            </a:r>
            <a:r>
              <a:rPr lang="ru-RU" dirty="0"/>
              <a:t> </a:t>
            </a:r>
            <a:r>
              <a:rPr lang="ru-RU" dirty="0" err="1"/>
              <a:t>жалпы</a:t>
            </a:r>
            <a:r>
              <a:rPr lang="ru-RU" dirty="0"/>
              <a:t> </a:t>
            </a:r>
            <a:r>
              <a:rPr lang="ru-RU" dirty="0" err="1"/>
              <a:t>және</a:t>
            </a:r>
            <a:r>
              <a:rPr lang="ru-RU" dirty="0"/>
              <a:t> </a:t>
            </a:r>
            <a:r>
              <a:rPr lang="ru-RU" dirty="0" err="1"/>
              <a:t>арнайы</a:t>
            </a:r>
            <a:r>
              <a:rPr lang="ru-RU" dirty="0"/>
              <a:t> </a:t>
            </a:r>
            <a:r>
              <a:rPr lang="ru-RU" dirty="0" err="1"/>
              <a:t>түрлерін</a:t>
            </a:r>
            <a:r>
              <a:rPr lang="ru-RU" dirty="0"/>
              <a:t> </a:t>
            </a:r>
            <a:r>
              <a:rPr lang="ru-RU" dirty="0" err="1"/>
              <a:t>қолдануды</a:t>
            </a:r>
            <a:r>
              <a:rPr lang="ru-RU" dirty="0"/>
              <a:t> </a:t>
            </a:r>
            <a:r>
              <a:rPr lang="ru-RU" dirty="0" err="1"/>
              <a:t>басқару</a:t>
            </a:r>
            <a:r>
              <a:rPr lang="ru-RU" dirty="0"/>
              <a:t>, оны </a:t>
            </a:r>
            <a:r>
              <a:rPr lang="ru-RU" dirty="0" err="1"/>
              <a:t>ұйымдастыру</a:t>
            </a:r>
            <a:r>
              <a:rPr lang="ru-RU" dirty="0"/>
              <a:t> </a:t>
            </a:r>
            <a:r>
              <a:rPr lang="ru-RU" dirty="0" err="1"/>
              <a:t>әдістері</a:t>
            </a:r>
            <a:r>
              <a:rPr lang="ru-RU" dirty="0"/>
              <a:t> </a:t>
            </a:r>
            <a:r>
              <a:rPr lang="ru-RU" dirty="0" err="1"/>
              <a:t>және</a:t>
            </a:r>
            <a:r>
              <a:rPr lang="ru-RU" dirty="0"/>
              <a:t> </a:t>
            </a:r>
            <a:r>
              <a:rPr lang="ru-RU" dirty="0" err="1"/>
              <a:t>елдің</a:t>
            </a:r>
            <a:r>
              <a:rPr lang="ru-RU" dirty="0"/>
              <a:t> бюджет </a:t>
            </a:r>
            <a:r>
              <a:rPr lang="ru-RU" dirty="0" err="1"/>
              <a:t>жүйесіне</a:t>
            </a:r>
            <a:r>
              <a:rPr lang="ru-RU" dirty="0"/>
              <a:t> </a:t>
            </a:r>
            <a:r>
              <a:rPr lang="ru-RU" dirty="0" err="1"/>
              <a:t>түсетін</a:t>
            </a:r>
            <a:r>
              <a:rPr lang="ru-RU" dirty="0"/>
              <a:t> </a:t>
            </a:r>
            <a:r>
              <a:rPr lang="ru-RU" dirty="0" err="1"/>
              <a:t>салықтар</a:t>
            </a:r>
            <a:r>
              <a:rPr lang="ru-RU" dirty="0"/>
              <a:t> мен </a:t>
            </a:r>
            <a:r>
              <a:rPr lang="ru-RU" dirty="0" err="1"/>
              <a:t>басқы</a:t>
            </a:r>
            <a:r>
              <a:rPr lang="ru-RU" dirty="0"/>
              <a:t> да </a:t>
            </a:r>
            <a:r>
              <a:rPr lang="ru-RU" dirty="0" err="1"/>
              <a:t>міндетті</a:t>
            </a:r>
            <a:r>
              <a:rPr lang="ru-RU" dirty="0"/>
              <a:t> </a:t>
            </a:r>
            <a:r>
              <a:rPr lang="ru-RU" dirty="0" err="1"/>
              <a:t>төлемдерін</a:t>
            </a:r>
            <a:r>
              <a:rPr lang="ru-RU" dirty="0"/>
              <a:t> </a:t>
            </a:r>
            <a:r>
              <a:rPr lang="ru-RU" dirty="0" err="1"/>
              <a:t>толықтай</a:t>
            </a:r>
            <a:r>
              <a:rPr lang="ru-RU" dirty="0"/>
              <a:t> </a:t>
            </a:r>
            <a:r>
              <a:rPr lang="ru-RU" dirty="0" err="1"/>
              <a:t>шоғырландыру</a:t>
            </a:r>
            <a:r>
              <a:rPr lang="ru-RU" dirty="0"/>
              <a:t> </a:t>
            </a:r>
            <a:r>
              <a:rPr lang="ru-RU" dirty="0" err="1"/>
              <a:t>болып</a:t>
            </a:r>
            <a:r>
              <a:rPr lang="ru-RU" dirty="0"/>
              <a:t> </a:t>
            </a:r>
            <a:r>
              <a:rPr lang="ru-RU" dirty="0" err="1"/>
              <a:t>табылады</a:t>
            </a:r>
            <a:endParaRPr lang="ru-RU" dirty="0"/>
          </a:p>
        </p:txBody>
      </p:sp>
    </p:spTree>
    <p:extLst>
      <p:ext uri="{BB962C8B-B14F-4D97-AF65-F5344CB8AC3E}">
        <p14:creationId xmlns:p14="http://schemas.microsoft.com/office/powerpoint/2010/main" val="580147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29600" cy="1084982"/>
          </a:xfrm>
        </p:spPr>
        <p:txBody>
          <a:bodyPr>
            <a:normAutofit fontScale="90000"/>
          </a:bodyPr>
          <a:lstStyle/>
          <a:p>
            <a:r>
              <a:rPr lang="ru-RU" sz="3100" b="1" dirty="0" err="1">
                <a:solidFill>
                  <a:srgbClr val="FF0000"/>
                </a:solidFill>
              </a:rPr>
              <a:t>Салықтық</a:t>
            </a:r>
            <a:r>
              <a:rPr lang="ru-RU" sz="3100" b="1" dirty="0">
                <a:solidFill>
                  <a:srgbClr val="FF0000"/>
                </a:solidFill>
              </a:rPr>
              <a:t> </a:t>
            </a:r>
            <a:r>
              <a:rPr lang="ru-RU" sz="3100" b="1" dirty="0" err="1">
                <a:solidFill>
                  <a:srgbClr val="FF0000"/>
                </a:solidFill>
              </a:rPr>
              <a:t>әкімшіліктендірудің</a:t>
            </a:r>
            <a:r>
              <a:rPr lang="ru-RU" sz="3100" b="1" dirty="0">
                <a:solidFill>
                  <a:srgbClr val="FF0000"/>
                </a:solidFill>
              </a:rPr>
              <a:t> </a:t>
            </a:r>
            <a:r>
              <a:rPr lang="ru-RU" sz="3100" b="1" dirty="0" err="1">
                <a:solidFill>
                  <a:srgbClr val="FF0000"/>
                </a:solidFill>
              </a:rPr>
              <a:t>басты</a:t>
            </a:r>
            <a:r>
              <a:rPr lang="ru-RU" sz="3100" b="1" dirty="0">
                <a:solidFill>
                  <a:srgbClr val="FF0000"/>
                </a:solidFill>
              </a:rPr>
              <a:t> </a:t>
            </a:r>
            <a:r>
              <a:rPr lang="ru-RU" sz="3100" b="1" dirty="0" err="1">
                <a:solidFill>
                  <a:srgbClr val="FF0000"/>
                </a:solidFill>
              </a:rPr>
              <a:t>мақсаттары</a:t>
            </a:r>
            <a:r>
              <a:rPr lang="ru-RU" sz="3100" b="1" dirty="0">
                <a:solidFill>
                  <a:srgbClr val="FF0000"/>
                </a:solidFill>
              </a:rPr>
              <a:t> </a:t>
            </a:r>
            <a:r>
              <a:rPr lang="ru-RU" sz="3100" b="1" dirty="0" err="1">
                <a:solidFill>
                  <a:srgbClr val="FF0000"/>
                </a:solidFill>
              </a:rPr>
              <a:t>келесілер</a:t>
            </a:r>
            <a:r>
              <a:rPr lang="ru-RU" sz="3100" b="1" dirty="0">
                <a:solidFill>
                  <a:srgbClr val="FF0000"/>
                </a:solidFill>
              </a:rPr>
              <a:t> </a:t>
            </a:r>
            <a:r>
              <a:rPr lang="ru-RU" sz="3100" b="1" dirty="0" err="1">
                <a:solidFill>
                  <a:srgbClr val="FF0000"/>
                </a:solidFill>
              </a:rPr>
              <a:t>болып</a:t>
            </a:r>
            <a:r>
              <a:rPr lang="ru-RU" sz="3100" b="1" dirty="0">
                <a:solidFill>
                  <a:srgbClr val="FF0000"/>
                </a:solidFill>
              </a:rPr>
              <a:t> </a:t>
            </a:r>
            <a:r>
              <a:rPr lang="ru-RU" sz="3100" b="1" dirty="0" err="1">
                <a:solidFill>
                  <a:srgbClr val="FF0000"/>
                </a:solidFill>
              </a:rPr>
              <a:t>табылады</a:t>
            </a:r>
            <a:r>
              <a:rPr lang="ru-RU" sz="3100" dirty="0"/>
              <a:t>:</a:t>
            </a:r>
            <a:r>
              <a:rPr lang="ru-RU" dirty="0"/>
              <a:t/>
            </a:r>
            <a:br>
              <a:rPr lang="ru-RU" dirty="0"/>
            </a:br>
            <a:endParaRPr lang="ru-RU" dirty="0"/>
          </a:p>
        </p:txBody>
      </p:sp>
      <p:sp>
        <p:nvSpPr>
          <p:cNvPr id="3" name="Объект 2"/>
          <p:cNvSpPr>
            <a:spLocks noGrp="1"/>
          </p:cNvSpPr>
          <p:nvPr>
            <p:ph idx="1"/>
          </p:nvPr>
        </p:nvSpPr>
        <p:spPr>
          <a:xfrm>
            <a:off x="457200" y="1196752"/>
            <a:ext cx="8229600" cy="4929411"/>
          </a:xfrm>
        </p:spPr>
        <p:style>
          <a:lnRef idx="1">
            <a:schemeClr val="accent1"/>
          </a:lnRef>
          <a:fillRef idx="2">
            <a:schemeClr val="accent1"/>
          </a:fillRef>
          <a:effectRef idx="1">
            <a:schemeClr val="accent1"/>
          </a:effectRef>
          <a:fontRef idx="minor">
            <a:schemeClr val="dk1"/>
          </a:fontRef>
        </p:style>
        <p:txBody>
          <a:bodyPr>
            <a:normAutofit fontScale="25000" lnSpcReduction="20000"/>
          </a:bodyPr>
          <a:lstStyle/>
          <a:p>
            <a:r>
              <a:rPr lang="ru-RU" sz="8000" dirty="0" smtClean="0"/>
              <a:t>- </a:t>
            </a:r>
            <a:r>
              <a:rPr lang="ru-RU" sz="8000" dirty="0" err="1"/>
              <a:t>салық</a:t>
            </a:r>
            <a:r>
              <a:rPr lang="ru-RU" sz="8000" dirty="0"/>
              <a:t> </a:t>
            </a:r>
            <a:r>
              <a:rPr lang="ru-RU" sz="8000" dirty="0" err="1"/>
              <a:t>түсімдерін</a:t>
            </a:r>
            <a:r>
              <a:rPr lang="ru-RU" sz="8000" dirty="0"/>
              <a:t> </a:t>
            </a:r>
            <a:r>
              <a:rPr lang="ru-RU" sz="8000" dirty="0" err="1"/>
              <a:t>жоспарлау</a:t>
            </a:r>
            <a:r>
              <a:rPr lang="ru-RU" sz="8000" dirty="0"/>
              <a:t> </a:t>
            </a:r>
            <a:r>
              <a:rPr lang="ru-RU" sz="8000" dirty="0" err="1"/>
              <a:t>және</a:t>
            </a:r>
            <a:r>
              <a:rPr lang="ru-RU" sz="8000" dirty="0"/>
              <a:t> </a:t>
            </a:r>
            <a:r>
              <a:rPr lang="ru-RU" sz="8000" dirty="0" err="1"/>
              <a:t>болжау</a:t>
            </a:r>
            <a:r>
              <a:rPr lang="ru-RU" sz="8000" dirty="0"/>
              <a:t>;</a:t>
            </a:r>
          </a:p>
          <a:p>
            <a:r>
              <a:rPr lang="ru-RU" sz="8000" dirty="0"/>
              <a:t>- </a:t>
            </a:r>
            <a:r>
              <a:rPr lang="ru-RU" sz="8000" dirty="0" err="1"/>
              <a:t>талдауға</a:t>
            </a:r>
            <a:r>
              <a:rPr lang="ru-RU" sz="8000" dirty="0"/>
              <a:t> </a:t>
            </a:r>
            <a:r>
              <a:rPr lang="ru-RU" sz="8000" dirty="0" err="1"/>
              <a:t>алынатын</a:t>
            </a:r>
            <a:r>
              <a:rPr lang="ru-RU" sz="8000" dirty="0"/>
              <a:t> </a:t>
            </a:r>
            <a:r>
              <a:rPr lang="ru-RU" sz="8000" dirty="0" err="1"/>
              <a:t>нақты</a:t>
            </a:r>
            <a:r>
              <a:rPr lang="ru-RU" sz="8000" dirty="0"/>
              <a:t> </a:t>
            </a:r>
            <a:r>
              <a:rPr lang="ru-RU" sz="8000" dirty="0" err="1"/>
              <a:t>кезеңдер</a:t>
            </a:r>
            <a:r>
              <a:rPr lang="ru-RU" sz="8000" dirty="0"/>
              <a:t> </a:t>
            </a:r>
            <a:r>
              <a:rPr lang="ru-RU" sz="8000" dirty="0" err="1"/>
              <a:t>аралығында</a:t>
            </a:r>
            <a:r>
              <a:rPr lang="ru-RU" sz="8000" dirty="0"/>
              <a:t> </a:t>
            </a:r>
            <a:r>
              <a:rPr lang="ru-RU" sz="8000" dirty="0" err="1"/>
              <a:t>салық</a:t>
            </a:r>
            <a:r>
              <a:rPr lang="ru-RU" sz="8000" dirty="0"/>
              <a:t> </a:t>
            </a:r>
            <a:r>
              <a:rPr lang="ru-RU" sz="8000" dirty="0" err="1"/>
              <a:t>түсімдері</a:t>
            </a:r>
            <a:r>
              <a:rPr lang="ru-RU" sz="8000" dirty="0"/>
              <a:t> </a:t>
            </a:r>
            <a:r>
              <a:rPr lang="ru-RU" sz="8000" dirty="0" err="1"/>
              <a:t>көлеміндегі</a:t>
            </a:r>
            <a:r>
              <a:rPr lang="ru-RU" sz="8000" dirty="0"/>
              <a:t> </a:t>
            </a:r>
            <a:r>
              <a:rPr lang="ru-RU" sz="8000" dirty="0" err="1"/>
              <a:t>ауытқу</a:t>
            </a:r>
            <a:r>
              <a:rPr lang="ru-RU" sz="8000" dirty="0"/>
              <a:t> </a:t>
            </a:r>
            <a:r>
              <a:rPr lang="ru-RU" sz="8000" dirty="0" err="1"/>
              <a:t>факторларының</a:t>
            </a:r>
            <a:r>
              <a:rPr lang="ru-RU" sz="8000" dirty="0"/>
              <a:t> </a:t>
            </a:r>
            <a:r>
              <a:rPr lang="ru-RU" sz="8000" dirty="0" err="1"/>
              <a:t>себептері</a:t>
            </a:r>
            <a:r>
              <a:rPr lang="ru-RU" sz="8000" dirty="0"/>
              <a:t> мен </a:t>
            </a:r>
            <a:r>
              <a:rPr lang="ru-RU" sz="8000" dirty="0" err="1"/>
              <a:t>салдарын</a:t>
            </a:r>
            <a:r>
              <a:rPr lang="ru-RU" sz="8000" dirty="0"/>
              <a:t> </a:t>
            </a:r>
            <a:r>
              <a:rPr lang="ru-RU" sz="8000" dirty="0" err="1"/>
              <a:t>анықтау</a:t>
            </a:r>
            <a:r>
              <a:rPr lang="ru-RU" sz="8000" dirty="0"/>
              <a:t>;</a:t>
            </a:r>
          </a:p>
          <a:p>
            <a:r>
              <a:rPr lang="ru-RU" sz="8000" dirty="0"/>
              <a:t>- </a:t>
            </a:r>
            <a:r>
              <a:rPr lang="ru-RU" sz="8000" dirty="0" err="1"/>
              <a:t>салықтан</a:t>
            </a:r>
            <a:r>
              <a:rPr lang="ru-RU" sz="8000" dirty="0"/>
              <a:t> </a:t>
            </a:r>
            <a:r>
              <a:rPr lang="ru-RU" sz="8000" dirty="0" err="1"/>
              <a:t>жалтару</a:t>
            </a:r>
            <a:r>
              <a:rPr lang="ru-RU" sz="8000" dirty="0"/>
              <a:t> </a:t>
            </a:r>
            <a:r>
              <a:rPr lang="ru-RU" sz="8000" dirty="0" err="1"/>
              <a:t>фактілерін</a:t>
            </a:r>
            <a:r>
              <a:rPr lang="ru-RU" sz="8000" dirty="0"/>
              <a:t> </a:t>
            </a:r>
            <a:r>
              <a:rPr lang="ru-RU" sz="8000" dirty="0" err="1"/>
              <a:t>болдырмау</a:t>
            </a:r>
            <a:r>
              <a:rPr lang="ru-RU" sz="8000" dirty="0"/>
              <a:t>;</a:t>
            </a:r>
          </a:p>
          <a:p>
            <a:r>
              <a:rPr lang="ru-RU" sz="8000" dirty="0"/>
              <a:t>- </a:t>
            </a:r>
            <a:r>
              <a:rPr lang="ru-RU" sz="8000" dirty="0" err="1"/>
              <a:t>салық</a:t>
            </a:r>
            <a:r>
              <a:rPr lang="ru-RU" sz="8000" dirty="0"/>
              <a:t> </a:t>
            </a:r>
            <a:r>
              <a:rPr lang="ru-RU" sz="8000" dirty="0" err="1"/>
              <a:t>салуға</a:t>
            </a:r>
            <a:r>
              <a:rPr lang="ru-RU" sz="8000" dirty="0"/>
              <a:t> </a:t>
            </a:r>
            <a:r>
              <a:rPr lang="ru-RU" sz="8000" dirty="0" err="1"/>
              <a:t>тиісті</a:t>
            </a:r>
            <a:r>
              <a:rPr lang="ru-RU" sz="8000" dirty="0"/>
              <a:t> </a:t>
            </a:r>
            <a:r>
              <a:rPr lang="ru-RU" sz="8000" dirty="0" err="1"/>
              <a:t>обьекті</a:t>
            </a:r>
            <a:r>
              <a:rPr lang="ru-RU" sz="8000" dirty="0"/>
              <a:t> </a:t>
            </a:r>
            <a:r>
              <a:rPr lang="ru-RU" sz="8000" dirty="0" err="1"/>
              <a:t>салық</a:t>
            </a:r>
            <a:r>
              <a:rPr lang="ru-RU" sz="8000" dirty="0"/>
              <a:t> </a:t>
            </a:r>
            <a:r>
              <a:rPr lang="ru-RU" sz="8000" dirty="0" err="1"/>
              <a:t>есебін</a:t>
            </a:r>
            <a:r>
              <a:rPr lang="ru-RU" sz="8000" dirty="0"/>
              <a:t> </a:t>
            </a:r>
            <a:r>
              <a:rPr lang="ru-RU" sz="8000" dirty="0" err="1"/>
              <a:t>қамту</a:t>
            </a:r>
            <a:r>
              <a:rPr lang="ru-RU" sz="8000" dirty="0"/>
              <a:t>;</a:t>
            </a:r>
          </a:p>
          <a:p>
            <a:r>
              <a:rPr lang="ru-RU" sz="8000" dirty="0"/>
              <a:t>- </a:t>
            </a:r>
            <a:r>
              <a:rPr lang="ru-RU" sz="8000" dirty="0" err="1"/>
              <a:t>салық</a:t>
            </a:r>
            <a:r>
              <a:rPr lang="ru-RU" sz="8000" dirty="0"/>
              <a:t> салу </a:t>
            </a:r>
            <a:r>
              <a:rPr lang="ru-RU" sz="8000" dirty="0" err="1"/>
              <a:t>обьектісі</a:t>
            </a:r>
            <a:r>
              <a:rPr lang="ru-RU" sz="8000" dirty="0"/>
              <a:t> бар </a:t>
            </a:r>
            <a:r>
              <a:rPr lang="ru-RU" sz="8000" dirty="0" err="1"/>
              <a:t>тұлғаларды</a:t>
            </a:r>
            <a:r>
              <a:rPr lang="ru-RU" sz="8000" dirty="0"/>
              <a:t> </a:t>
            </a:r>
            <a:r>
              <a:rPr lang="ru-RU" sz="8000" dirty="0" err="1"/>
              <a:t>салық</a:t>
            </a:r>
            <a:r>
              <a:rPr lang="ru-RU" sz="8000" dirty="0"/>
              <a:t> </a:t>
            </a:r>
            <a:r>
              <a:rPr lang="ru-RU" sz="8000" dirty="0" err="1"/>
              <a:t>қызметі</a:t>
            </a:r>
            <a:r>
              <a:rPr lang="ru-RU" sz="8000" dirty="0"/>
              <a:t> </a:t>
            </a:r>
            <a:r>
              <a:rPr lang="ru-RU" sz="8000" dirty="0" err="1"/>
              <a:t>органдарына</a:t>
            </a:r>
            <a:r>
              <a:rPr lang="ru-RU" sz="8000" dirty="0"/>
              <a:t> </a:t>
            </a:r>
            <a:r>
              <a:rPr lang="ru-RU" sz="8000" dirty="0" err="1"/>
              <a:t>тіркеуге</a:t>
            </a:r>
            <a:r>
              <a:rPr lang="ru-RU" sz="8000" dirty="0"/>
              <a:t> </a:t>
            </a:r>
            <a:r>
              <a:rPr lang="ru-RU" sz="8000" dirty="0" err="1"/>
              <a:t>алу</a:t>
            </a:r>
            <a:r>
              <a:rPr lang="ru-RU" sz="8000" dirty="0"/>
              <a:t>;</a:t>
            </a:r>
          </a:p>
          <a:p>
            <a:r>
              <a:rPr lang="ru-RU" sz="8000" dirty="0"/>
              <a:t>- </a:t>
            </a:r>
            <a:r>
              <a:rPr lang="ru-RU" sz="8000" dirty="0" err="1"/>
              <a:t>фискалды</a:t>
            </a:r>
            <a:r>
              <a:rPr lang="ru-RU" sz="8000" dirty="0"/>
              <a:t> </a:t>
            </a:r>
            <a:r>
              <a:rPr lang="ru-RU" sz="8000" dirty="0" err="1"/>
              <a:t>жады</a:t>
            </a:r>
            <a:r>
              <a:rPr lang="ru-RU" sz="8000" dirty="0"/>
              <a:t> бар </a:t>
            </a:r>
            <a:r>
              <a:rPr lang="ru-RU" sz="8000" dirty="0" err="1"/>
              <a:t>бақылау</a:t>
            </a:r>
            <a:r>
              <a:rPr lang="ru-RU" sz="8000" dirty="0"/>
              <a:t> касса </a:t>
            </a:r>
            <a:r>
              <a:rPr lang="ru-RU" sz="8000" dirty="0" err="1"/>
              <a:t>машиналарын</a:t>
            </a:r>
            <a:r>
              <a:rPr lang="ru-RU" sz="8000" dirty="0"/>
              <a:t> </a:t>
            </a:r>
            <a:r>
              <a:rPr lang="ru-RU" sz="8000" dirty="0" err="1"/>
              <a:t>қолдану</a:t>
            </a:r>
            <a:r>
              <a:rPr lang="ru-RU" sz="8000" dirty="0"/>
              <a:t> </a:t>
            </a:r>
            <a:r>
              <a:rPr lang="ru-RU" sz="8000" dirty="0" err="1"/>
              <a:t>ережесінің</a:t>
            </a:r>
            <a:r>
              <a:rPr lang="ru-RU" sz="8000" dirty="0"/>
              <a:t> </a:t>
            </a:r>
            <a:r>
              <a:rPr lang="ru-RU" sz="8000" dirty="0" err="1"/>
              <a:t>сақталуын</a:t>
            </a:r>
            <a:r>
              <a:rPr lang="ru-RU" sz="8000" dirty="0"/>
              <a:t> </a:t>
            </a:r>
            <a:r>
              <a:rPr lang="ru-RU" sz="8000" dirty="0" err="1"/>
              <a:t>қадағалау</a:t>
            </a:r>
            <a:r>
              <a:rPr lang="ru-RU" sz="8000" dirty="0"/>
              <a:t>;</a:t>
            </a:r>
          </a:p>
          <a:p>
            <a:r>
              <a:rPr lang="ru-RU" sz="8000" dirty="0"/>
              <a:t>- </a:t>
            </a:r>
            <a:r>
              <a:rPr lang="ru-RU" sz="8000" dirty="0" err="1"/>
              <a:t>міндетті</a:t>
            </a:r>
            <a:r>
              <a:rPr lang="ru-RU" sz="8000" dirty="0"/>
              <a:t> </a:t>
            </a:r>
            <a:r>
              <a:rPr lang="ru-RU" sz="8000" dirty="0" err="1"/>
              <a:t>зейнетақы</a:t>
            </a:r>
            <a:r>
              <a:rPr lang="ru-RU" sz="8000" dirty="0"/>
              <a:t> </a:t>
            </a:r>
            <a:r>
              <a:rPr lang="ru-RU" sz="8000" dirty="0" err="1"/>
              <a:t>жарналары</a:t>
            </a:r>
            <a:r>
              <a:rPr lang="ru-RU" sz="8000" dirty="0"/>
              <a:t> мен </a:t>
            </a:r>
            <a:r>
              <a:rPr lang="ru-RU" sz="8000" dirty="0" err="1"/>
              <a:t>мемлекеттік</a:t>
            </a:r>
            <a:r>
              <a:rPr lang="ru-RU" sz="8000" dirty="0"/>
              <a:t> </a:t>
            </a:r>
            <a:r>
              <a:rPr lang="ru-RU" sz="8000" dirty="0" err="1"/>
              <a:t>әлеуметтік</a:t>
            </a:r>
            <a:r>
              <a:rPr lang="ru-RU" sz="8000" dirty="0"/>
              <a:t> </a:t>
            </a:r>
            <a:r>
              <a:rPr lang="ru-RU" sz="8000" dirty="0" err="1"/>
              <a:t>аударымдардың</a:t>
            </a:r>
            <a:r>
              <a:rPr lang="ru-RU" sz="8000" dirty="0"/>
              <a:t> </a:t>
            </a:r>
            <a:r>
              <a:rPr lang="ru-RU" sz="8000" dirty="0" err="1"/>
              <a:t>дұрыс</a:t>
            </a:r>
            <a:r>
              <a:rPr lang="ru-RU" sz="8000" dirty="0"/>
              <a:t> </a:t>
            </a:r>
            <a:r>
              <a:rPr lang="ru-RU" sz="8000" dirty="0" err="1"/>
              <a:t>есептеліп</a:t>
            </a:r>
            <a:r>
              <a:rPr lang="ru-RU" sz="8000" dirty="0"/>
              <a:t> </a:t>
            </a:r>
            <a:r>
              <a:rPr lang="ru-RU" sz="8000" dirty="0" err="1"/>
              <a:t>аударылуын</a:t>
            </a:r>
            <a:r>
              <a:rPr lang="ru-RU" sz="8000" dirty="0"/>
              <a:t> </a:t>
            </a:r>
            <a:r>
              <a:rPr lang="ru-RU" sz="8000" dirty="0" err="1"/>
              <a:t>бақылау</a:t>
            </a:r>
            <a:r>
              <a:rPr lang="ru-RU" sz="8000" dirty="0"/>
              <a:t>;</a:t>
            </a:r>
          </a:p>
          <a:p>
            <a:r>
              <a:rPr lang="ru-RU" sz="8000" dirty="0"/>
              <a:t>- ҚР </a:t>
            </a:r>
            <a:r>
              <a:rPr lang="ru-RU" sz="8000" dirty="0" err="1"/>
              <a:t>үкіметі</a:t>
            </a:r>
            <a:r>
              <a:rPr lang="ru-RU" sz="8000" dirty="0"/>
              <a:t> </a:t>
            </a:r>
            <a:r>
              <a:rPr lang="ru-RU" sz="8000" dirty="0" err="1"/>
              <a:t>белгілеген</a:t>
            </a:r>
            <a:r>
              <a:rPr lang="ru-RU" sz="8000" dirty="0"/>
              <a:t> </a:t>
            </a:r>
            <a:r>
              <a:rPr lang="ru-RU" sz="8000" dirty="0" err="1"/>
              <a:t>тәртіпке</a:t>
            </a:r>
            <a:r>
              <a:rPr lang="ru-RU" sz="8000" dirty="0"/>
              <a:t> </a:t>
            </a:r>
            <a:r>
              <a:rPr lang="ru-RU" sz="8000" dirty="0" err="1"/>
              <a:t>сай</a:t>
            </a:r>
            <a:r>
              <a:rPr lang="ru-RU" sz="8000" dirty="0"/>
              <a:t> </a:t>
            </a:r>
            <a:r>
              <a:rPr lang="ru-RU" sz="8000" dirty="0" err="1"/>
              <a:t>ірі</a:t>
            </a:r>
            <a:r>
              <a:rPr lang="ru-RU" sz="8000" dirty="0"/>
              <a:t> </a:t>
            </a:r>
            <a:r>
              <a:rPr lang="ru-RU" sz="8000" dirty="0" err="1"/>
              <a:t>салық</a:t>
            </a:r>
            <a:r>
              <a:rPr lang="ru-RU" sz="8000" dirty="0"/>
              <a:t> </a:t>
            </a:r>
            <a:r>
              <a:rPr lang="ru-RU" sz="8000" dirty="0" err="1"/>
              <a:t>төлеушілерге</a:t>
            </a:r>
            <a:r>
              <a:rPr lang="ru-RU" sz="8000" dirty="0"/>
              <a:t> мониторинг </a:t>
            </a:r>
            <a:r>
              <a:rPr lang="ru-RU" sz="8000" dirty="0" err="1"/>
              <a:t>ұйымдастыру</a:t>
            </a:r>
            <a:r>
              <a:rPr lang="ru-RU" sz="8000" dirty="0"/>
              <a:t> </a:t>
            </a:r>
            <a:r>
              <a:rPr lang="ru-RU" sz="8000" dirty="0" err="1"/>
              <a:t>және</a:t>
            </a:r>
            <a:r>
              <a:rPr lang="ru-RU" sz="8000" dirty="0"/>
              <a:t> </a:t>
            </a:r>
            <a:r>
              <a:rPr lang="ru-RU" sz="8000" dirty="0" err="1"/>
              <a:t>жүргізу</a:t>
            </a:r>
            <a:r>
              <a:rPr lang="ru-RU" sz="8000" dirty="0"/>
              <a:t>;</a:t>
            </a:r>
          </a:p>
          <a:p>
            <a:r>
              <a:rPr lang="ru-RU" sz="8000" dirty="0"/>
              <a:t>- </a:t>
            </a:r>
            <a:r>
              <a:rPr lang="ru-RU" sz="8000" dirty="0" err="1"/>
              <a:t>салық</a:t>
            </a:r>
            <a:r>
              <a:rPr lang="ru-RU" sz="8000" dirty="0"/>
              <a:t> </a:t>
            </a:r>
            <a:r>
              <a:rPr lang="ru-RU" sz="8000" dirty="0" err="1"/>
              <a:t>тексеруін</a:t>
            </a:r>
            <a:r>
              <a:rPr lang="ru-RU" sz="8000" dirty="0"/>
              <a:t> </a:t>
            </a:r>
            <a:r>
              <a:rPr lang="ru-RU" sz="8000" dirty="0" err="1"/>
              <a:t>ұйымдастыру</a:t>
            </a:r>
            <a:r>
              <a:rPr lang="ru-RU" sz="8000" dirty="0"/>
              <a:t> </a:t>
            </a:r>
            <a:r>
              <a:rPr lang="ru-RU" sz="8000" dirty="0" err="1"/>
              <a:t>және</a:t>
            </a:r>
            <a:r>
              <a:rPr lang="ru-RU" sz="8000" dirty="0"/>
              <a:t> </a:t>
            </a:r>
            <a:r>
              <a:rPr lang="ru-RU" sz="8000" dirty="0" err="1"/>
              <a:t>жүргізу</a:t>
            </a:r>
            <a:r>
              <a:rPr lang="ru-RU" sz="8000" dirty="0"/>
              <a:t>;</a:t>
            </a:r>
          </a:p>
          <a:p>
            <a:r>
              <a:rPr lang="ru-RU" sz="8000" dirty="0"/>
              <a:t>- </a:t>
            </a:r>
            <a:r>
              <a:rPr lang="ru-RU" sz="8000" dirty="0" err="1"/>
              <a:t>салық</a:t>
            </a:r>
            <a:r>
              <a:rPr lang="ru-RU" sz="8000" dirty="0"/>
              <a:t> </a:t>
            </a:r>
            <a:r>
              <a:rPr lang="ru-RU" sz="8000" dirty="0" err="1"/>
              <a:t>міндеттемелерінің</a:t>
            </a:r>
            <a:r>
              <a:rPr lang="ru-RU" sz="8000" dirty="0"/>
              <a:t> </a:t>
            </a:r>
            <a:r>
              <a:rPr lang="ru-RU" sz="8000" dirty="0" err="1"/>
              <a:t>орындалуын</a:t>
            </a:r>
            <a:r>
              <a:rPr lang="ru-RU" sz="8000" dirty="0"/>
              <a:t> </a:t>
            </a:r>
            <a:r>
              <a:rPr lang="ru-RU" sz="8000" dirty="0" err="1"/>
              <a:t>қамтамасыз</a:t>
            </a:r>
            <a:r>
              <a:rPr lang="ru-RU" sz="8000" dirty="0"/>
              <a:t> </a:t>
            </a:r>
            <a:r>
              <a:rPr lang="ru-RU" sz="8000" dirty="0" err="1"/>
              <a:t>ету</a:t>
            </a:r>
            <a:r>
              <a:rPr lang="ru-RU" sz="8000" dirty="0"/>
              <a:t> </a:t>
            </a:r>
            <a:r>
              <a:rPr lang="ru-RU" sz="8000" dirty="0" err="1"/>
              <a:t>мақсатында</a:t>
            </a:r>
            <a:r>
              <a:rPr lang="ru-RU" sz="8000" dirty="0"/>
              <a:t> </a:t>
            </a:r>
            <a:r>
              <a:rPr lang="ru-RU" sz="8000" dirty="0" err="1"/>
              <a:t>өзге</a:t>
            </a:r>
            <a:r>
              <a:rPr lang="ru-RU" sz="8000" dirty="0"/>
              <a:t> </a:t>
            </a:r>
            <a:r>
              <a:rPr lang="ru-RU" sz="8000" dirty="0" err="1"/>
              <a:t>өкілетті</a:t>
            </a:r>
            <a:r>
              <a:rPr lang="ru-RU" sz="8000" dirty="0"/>
              <a:t> </a:t>
            </a:r>
            <a:r>
              <a:rPr lang="ru-RU" sz="8000" dirty="0" err="1"/>
              <a:t>мемлекеттік</a:t>
            </a:r>
            <a:r>
              <a:rPr lang="ru-RU" sz="8000" dirty="0"/>
              <a:t> </a:t>
            </a:r>
            <a:r>
              <a:rPr lang="ru-RU" sz="8000" dirty="0" err="1"/>
              <a:t>огандарға</a:t>
            </a:r>
            <a:r>
              <a:rPr lang="ru-RU" sz="8000" dirty="0"/>
              <a:t> </a:t>
            </a:r>
            <a:r>
              <a:rPr lang="ru-RU" sz="8000" dirty="0" err="1"/>
              <a:t>бақылау</a:t>
            </a:r>
            <a:r>
              <a:rPr lang="ru-RU" sz="8000" dirty="0"/>
              <a:t> </a:t>
            </a:r>
            <a:r>
              <a:rPr lang="ru-RU" sz="8000" dirty="0" err="1"/>
              <a:t>ұйымдастыру</a:t>
            </a:r>
            <a:endParaRPr lang="ru-RU" sz="8000" dirty="0"/>
          </a:p>
          <a:p>
            <a:endParaRPr lang="ru-RU" dirty="0"/>
          </a:p>
        </p:txBody>
      </p:sp>
    </p:spTree>
    <p:extLst>
      <p:ext uri="{BB962C8B-B14F-4D97-AF65-F5344CB8AC3E}">
        <p14:creationId xmlns:p14="http://schemas.microsoft.com/office/powerpoint/2010/main" val="3981478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r>
              <a:rPr lang="ru-RU" b="1" dirty="0" err="1">
                <a:solidFill>
                  <a:srgbClr val="FF0000"/>
                </a:solidFill>
              </a:rPr>
              <a:t>Салықтық</a:t>
            </a:r>
            <a:r>
              <a:rPr lang="ru-RU" b="1" dirty="0">
                <a:solidFill>
                  <a:srgbClr val="FF0000"/>
                </a:solidFill>
              </a:rPr>
              <a:t> </a:t>
            </a:r>
            <a:r>
              <a:rPr lang="ru-RU" b="1" dirty="0" err="1">
                <a:solidFill>
                  <a:srgbClr val="FF0000"/>
                </a:solidFill>
              </a:rPr>
              <a:t>әкімшіліктендіру</a:t>
            </a:r>
            <a:r>
              <a:rPr lang="ru-RU" b="1" dirty="0">
                <a:solidFill>
                  <a:srgbClr val="FF0000"/>
                </a:solidFill>
              </a:rPr>
              <a:t> </a:t>
            </a:r>
            <a:r>
              <a:rPr lang="ru-RU" dirty="0"/>
              <a:t>– </a:t>
            </a:r>
            <a:r>
              <a:rPr lang="ru-RU" dirty="0" err="1"/>
              <a:t>салық</a:t>
            </a:r>
            <a:r>
              <a:rPr lang="ru-RU" dirty="0"/>
              <a:t> </a:t>
            </a:r>
            <a:r>
              <a:rPr lang="ru-RU" dirty="0" err="1"/>
              <a:t>қызметі</a:t>
            </a:r>
            <a:r>
              <a:rPr lang="ru-RU" dirty="0"/>
              <a:t> </a:t>
            </a:r>
            <a:r>
              <a:rPr lang="ru-RU" dirty="0" err="1"/>
              <a:t>органдарының</a:t>
            </a:r>
            <a:r>
              <a:rPr lang="ru-RU" dirty="0"/>
              <a:t> </a:t>
            </a:r>
            <a:r>
              <a:rPr lang="ru-RU" dirty="0" err="1"/>
              <a:t>салық</a:t>
            </a:r>
            <a:r>
              <a:rPr lang="ru-RU" dirty="0"/>
              <a:t> </a:t>
            </a:r>
            <a:r>
              <a:rPr lang="ru-RU" dirty="0" err="1"/>
              <a:t>заңдарының</a:t>
            </a:r>
            <a:r>
              <a:rPr lang="ru-RU" dirty="0"/>
              <a:t> </a:t>
            </a:r>
            <a:r>
              <a:rPr lang="ru-RU" dirty="0" err="1"/>
              <a:t>орындалуын</a:t>
            </a:r>
            <a:r>
              <a:rPr lang="ru-RU" dirty="0"/>
              <a:t>, </a:t>
            </a:r>
            <a:r>
              <a:rPr lang="ru-RU" dirty="0" err="1"/>
              <a:t>жинақтаушы</a:t>
            </a:r>
            <a:r>
              <a:rPr lang="ru-RU" dirty="0"/>
              <a:t> </a:t>
            </a:r>
            <a:r>
              <a:rPr lang="ru-RU" dirty="0" err="1"/>
              <a:t>зейнетақы</a:t>
            </a:r>
            <a:r>
              <a:rPr lang="ru-RU" dirty="0"/>
              <a:t> </a:t>
            </a:r>
            <a:r>
              <a:rPr lang="ru-RU" dirty="0" err="1"/>
              <a:t>қорларына</a:t>
            </a:r>
            <a:r>
              <a:rPr lang="ru-RU" dirty="0"/>
              <a:t> </a:t>
            </a:r>
            <a:r>
              <a:rPr lang="ru-RU" dirty="0" err="1"/>
              <a:t>міндетті</a:t>
            </a:r>
            <a:r>
              <a:rPr lang="ru-RU" dirty="0"/>
              <a:t> </a:t>
            </a:r>
            <a:r>
              <a:rPr lang="ru-RU" dirty="0" err="1"/>
              <a:t>зейнетақы</a:t>
            </a:r>
            <a:r>
              <a:rPr lang="ru-RU" dirty="0"/>
              <a:t> </a:t>
            </a:r>
            <a:r>
              <a:rPr lang="ru-RU" dirty="0" err="1"/>
              <a:t>жарналарының</a:t>
            </a:r>
            <a:r>
              <a:rPr lang="ru-RU" dirty="0"/>
              <a:t> </a:t>
            </a:r>
            <a:r>
              <a:rPr lang="ru-RU" dirty="0" err="1"/>
              <a:t>толық</a:t>
            </a:r>
            <a:r>
              <a:rPr lang="ru-RU" dirty="0"/>
              <a:t> </a:t>
            </a:r>
            <a:r>
              <a:rPr lang="ru-RU" dirty="0" err="1"/>
              <a:t>және</a:t>
            </a:r>
            <a:r>
              <a:rPr lang="ru-RU" dirty="0"/>
              <a:t> </a:t>
            </a:r>
            <a:r>
              <a:rPr lang="ru-RU" dirty="0" err="1"/>
              <a:t>уақтылы</a:t>
            </a:r>
            <a:r>
              <a:rPr lang="ru-RU" dirty="0"/>
              <a:t> </a:t>
            </a:r>
            <a:r>
              <a:rPr lang="ru-RU" dirty="0" err="1"/>
              <a:t>аударылуын</a:t>
            </a:r>
            <a:r>
              <a:rPr lang="ru-RU" dirty="0"/>
              <a:t> </a:t>
            </a:r>
            <a:r>
              <a:rPr lang="ru-RU" dirty="0" err="1"/>
              <a:t>бақылау</a:t>
            </a:r>
            <a:r>
              <a:rPr lang="ru-RU" dirty="0"/>
              <a:t>. </a:t>
            </a:r>
            <a:endParaRPr lang="ru-RU" dirty="0" smtClean="0"/>
          </a:p>
          <a:p>
            <a:r>
              <a:rPr lang="ru-RU" dirty="0" err="1" smtClean="0"/>
              <a:t>Салық</a:t>
            </a:r>
            <a:r>
              <a:rPr lang="ru-RU" dirty="0" smtClean="0"/>
              <a:t> </a:t>
            </a:r>
            <a:r>
              <a:rPr lang="ru-RU" dirty="0" err="1"/>
              <a:t>бақылауы</a:t>
            </a:r>
            <a:r>
              <a:rPr lang="ru-RU" dirty="0"/>
              <a:t> тек </a:t>
            </a:r>
            <a:r>
              <a:rPr lang="ru-RU" dirty="0" err="1"/>
              <a:t>салық</a:t>
            </a:r>
            <a:r>
              <a:rPr lang="ru-RU" dirty="0"/>
              <a:t> </a:t>
            </a:r>
            <a:r>
              <a:rPr lang="ru-RU" dirty="0" err="1"/>
              <a:t>заңдарының</a:t>
            </a:r>
            <a:r>
              <a:rPr lang="ru-RU" dirty="0"/>
              <a:t> </a:t>
            </a:r>
            <a:r>
              <a:rPr lang="ru-RU" dirty="0" err="1"/>
              <a:t>орындалуын</a:t>
            </a:r>
            <a:r>
              <a:rPr lang="ru-RU" dirty="0"/>
              <a:t> , </a:t>
            </a:r>
            <a:r>
              <a:rPr lang="ru-RU" dirty="0" err="1"/>
              <a:t>жинақтаушы</a:t>
            </a:r>
            <a:r>
              <a:rPr lang="ru-RU" dirty="0"/>
              <a:t> </a:t>
            </a:r>
            <a:r>
              <a:rPr lang="ru-RU" dirty="0" err="1"/>
              <a:t>зейнетақы</a:t>
            </a:r>
            <a:r>
              <a:rPr lang="ru-RU" dirty="0"/>
              <a:t> </a:t>
            </a:r>
            <a:r>
              <a:rPr lang="ru-RU" dirty="0" err="1"/>
              <a:t>қорларына</a:t>
            </a:r>
            <a:r>
              <a:rPr lang="ru-RU" dirty="0"/>
              <a:t> </a:t>
            </a:r>
            <a:r>
              <a:rPr lang="ru-RU" dirty="0" err="1"/>
              <a:t>міндетті</a:t>
            </a:r>
            <a:r>
              <a:rPr lang="ru-RU" dirty="0"/>
              <a:t> </a:t>
            </a:r>
            <a:r>
              <a:rPr lang="ru-RU" dirty="0" err="1"/>
              <a:t>зейнетақы</a:t>
            </a:r>
            <a:r>
              <a:rPr lang="ru-RU" dirty="0"/>
              <a:t> </a:t>
            </a:r>
            <a:r>
              <a:rPr lang="ru-RU" dirty="0" err="1"/>
              <a:t>жарналарының</a:t>
            </a:r>
            <a:r>
              <a:rPr lang="ru-RU" dirty="0"/>
              <a:t> </a:t>
            </a:r>
            <a:r>
              <a:rPr lang="ru-RU" dirty="0" err="1"/>
              <a:t>толық</a:t>
            </a:r>
            <a:r>
              <a:rPr lang="ru-RU" dirty="0"/>
              <a:t> </a:t>
            </a:r>
            <a:r>
              <a:rPr lang="ru-RU" dirty="0" err="1"/>
              <a:t>және</a:t>
            </a:r>
            <a:r>
              <a:rPr lang="ru-RU" dirty="0"/>
              <a:t> </a:t>
            </a:r>
            <a:r>
              <a:rPr lang="ru-RU" dirty="0" err="1"/>
              <a:t>уақтылы</a:t>
            </a:r>
            <a:r>
              <a:rPr lang="ru-RU" dirty="0"/>
              <a:t> </a:t>
            </a:r>
            <a:r>
              <a:rPr lang="ru-RU" dirty="0" err="1"/>
              <a:t>аударылуын</a:t>
            </a:r>
            <a:r>
              <a:rPr lang="ru-RU" dirty="0"/>
              <a:t> </a:t>
            </a:r>
            <a:r>
              <a:rPr lang="ru-RU" dirty="0" err="1"/>
              <a:t>бақылау</a:t>
            </a:r>
            <a:r>
              <a:rPr lang="ru-RU" dirty="0"/>
              <a:t> </a:t>
            </a:r>
            <a:r>
              <a:rPr lang="ru-RU" dirty="0" err="1"/>
              <a:t>ғана</a:t>
            </a:r>
            <a:r>
              <a:rPr lang="ru-RU" dirty="0"/>
              <a:t> </a:t>
            </a:r>
            <a:r>
              <a:rPr lang="ru-RU" dirty="0" err="1"/>
              <a:t>емес</a:t>
            </a:r>
            <a:r>
              <a:rPr lang="ru-RU" dirty="0"/>
              <a:t>, </a:t>
            </a:r>
            <a:r>
              <a:rPr lang="ru-RU" dirty="0" err="1"/>
              <a:t>сонымен</a:t>
            </a:r>
            <a:r>
              <a:rPr lang="ru-RU" dirty="0"/>
              <a:t> </a:t>
            </a:r>
            <a:r>
              <a:rPr lang="ru-RU" dirty="0" err="1"/>
              <a:t>қатар</a:t>
            </a:r>
            <a:r>
              <a:rPr lang="ru-RU" dirty="0"/>
              <a:t>, </a:t>
            </a:r>
            <a:r>
              <a:rPr lang="ru-RU" dirty="0" err="1"/>
              <a:t>салық</a:t>
            </a:r>
            <a:r>
              <a:rPr lang="ru-RU" dirty="0"/>
              <a:t> </a:t>
            </a:r>
            <a:r>
              <a:rPr lang="ru-RU" dirty="0" err="1"/>
              <a:t>және</a:t>
            </a:r>
            <a:r>
              <a:rPr lang="ru-RU" dirty="0"/>
              <a:t> </a:t>
            </a:r>
            <a:r>
              <a:rPr lang="ru-RU" dirty="0" err="1"/>
              <a:t>бюджетке</a:t>
            </a:r>
            <a:r>
              <a:rPr lang="ru-RU" dirty="0"/>
              <a:t> </a:t>
            </a:r>
            <a:r>
              <a:rPr lang="ru-RU" dirty="0" err="1"/>
              <a:t>төленетін</a:t>
            </a:r>
            <a:r>
              <a:rPr lang="ru-RU" dirty="0"/>
              <a:t> </a:t>
            </a:r>
            <a:r>
              <a:rPr lang="ru-RU" dirty="0" err="1"/>
              <a:t>басқада</a:t>
            </a:r>
            <a:r>
              <a:rPr lang="ru-RU" dirty="0"/>
              <a:t> </a:t>
            </a:r>
            <a:r>
              <a:rPr lang="ru-RU" dirty="0" err="1"/>
              <a:t>міндетті</a:t>
            </a:r>
            <a:r>
              <a:rPr lang="ru-RU" dirty="0"/>
              <a:t> </a:t>
            </a:r>
            <a:r>
              <a:rPr lang="ru-RU" dirty="0" err="1"/>
              <a:t>төлемдердің</a:t>
            </a:r>
            <a:r>
              <a:rPr lang="ru-RU" dirty="0"/>
              <a:t> </a:t>
            </a:r>
            <a:r>
              <a:rPr lang="ru-RU" dirty="0" err="1"/>
              <a:t>дұрыс</a:t>
            </a:r>
            <a:r>
              <a:rPr lang="ru-RU" dirty="0"/>
              <a:t> </a:t>
            </a:r>
            <a:r>
              <a:rPr lang="ru-RU" dirty="0" err="1"/>
              <a:t>есептелуі</a:t>
            </a:r>
            <a:r>
              <a:rPr lang="ru-RU" dirty="0"/>
              <a:t> мен </a:t>
            </a:r>
            <a:r>
              <a:rPr lang="ru-RU" dirty="0" err="1"/>
              <a:t>уақтылы</a:t>
            </a:r>
            <a:r>
              <a:rPr lang="ru-RU" dirty="0"/>
              <a:t> </a:t>
            </a:r>
            <a:r>
              <a:rPr lang="ru-RU" dirty="0" err="1"/>
              <a:t>төленуін</a:t>
            </a:r>
            <a:r>
              <a:rPr lang="ru-RU" dirty="0"/>
              <a:t> </a:t>
            </a:r>
            <a:r>
              <a:rPr lang="ru-RU" dirty="0" err="1"/>
              <a:t>тексеріп</a:t>
            </a:r>
            <a:r>
              <a:rPr lang="ru-RU" dirty="0"/>
              <a:t>, </a:t>
            </a:r>
            <a:r>
              <a:rPr lang="ru-RU" dirty="0" err="1"/>
              <a:t>сондай-ақ</a:t>
            </a:r>
            <a:r>
              <a:rPr lang="ru-RU" dirty="0"/>
              <a:t>, </a:t>
            </a:r>
            <a:r>
              <a:rPr lang="ru-RU" dirty="0" err="1"/>
              <a:t>салық</a:t>
            </a:r>
            <a:r>
              <a:rPr lang="ru-RU" dirty="0"/>
              <a:t> </a:t>
            </a:r>
            <a:r>
              <a:rPr lang="ru-RU" dirty="0" err="1"/>
              <a:t>жүйесінің</a:t>
            </a:r>
            <a:r>
              <a:rPr lang="ru-RU" dirty="0"/>
              <a:t> </a:t>
            </a:r>
            <a:r>
              <a:rPr lang="ru-RU" dirty="0" err="1"/>
              <a:t>бұзылмауын</a:t>
            </a:r>
            <a:r>
              <a:rPr lang="ru-RU" dirty="0"/>
              <a:t> </a:t>
            </a:r>
            <a:r>
              <a:rPr lang="ru-RU" dirty="0" err="1" smtClean="0"/>
              <a:t>қадағалайды</a:t>
            </a:r>
            <a:r>
              <a:rPr lang="ru-RU" dirty="0" smtClean="0"/>
              <a:t>.</a:t>
            </a:r>
            <a:endParaRPr lang="ru-RU" dirty="0" smtClean="0"/>
          </a:p>
        </p:txBody>
      </p:sp>
    </p:spTree>
    <p:extLst>
      <p:ext uri="{BB962C8B-B14F-4D97-AF65-F5344CB8AC3E}">
        <p14:creationId xmlns:p14="http://schemas.microsoft.com/office/powerpoint/2010/main" val="154662856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1172</Words>
  <Application>Microsoft Office PowerPoint</Application>
  <PresentationFormat>Экран (4:3)</PresentationFormat>
  <Paragraphs>83</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12-дәріс  Қаржылық институтарға салықтық әкімшіліктендіруді жүргізу</vt:lpstr>
      <vt:lpstr>Дәрістің сұрақтары</vt:lpstr>
      <vt:lpstr>Презентация PowerPoint</vt:lpstr>
      <vt:lpstr>Презентация PowerPoint</vt:lpstr>
      <vt:lpstr>68-бап. Салықтық әкімшілендіру </vt:lpstr>
      <vt:lpstr>Презентация PowerPoint</vt:lpstr>
      <vt:lpstr>Презентация PowerPoint</vt:lpstr>
      <vt:lpstr>Салықтық әкімшіліктендірудің басты мақсаттары келесілер болып табылады: </vt:lpstr>
      <vt:lpstr>Презентация PowerPoint</vt:lpstr>
      <vt:lpstr>Презентация PowerPoint</vt:lpstr>
      <vt:lpstr>Презентация PowerPoint</vt:lpstr>
      <vt:lpstr>Салық әкімшіліктері:  </vt:lpstr>
      <vt:lpstr>Презентация PowerPoint</vt:lpstr>
      <vt:lpstr>Презентация PowerPoint</vt:lpstr>
      <vt:lpstr>Салықтық әкімшіліктендіруді жүзеге асыру үшін бірқатар қағидаларға сүйену қажет, олар:</vt:lpstr>
      <vt:lpstr>Презентация PowerPoint</vt:lpstr>
      <vt:lpstr>Презентация PowerPoint</vt:lpstr>
      <vt:lpstr>Презентация PowerPoint</vt:lpstr>
      <vt:lpstr>1  Кесте-   Салықтық  әкімшелендірудің  көпқырлы  элементтері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Қаржылық институтарға салықтық әкімшіліктендіруді жүргізу</dc:title>
  <dc:creator>admin</dc:creator>
  <cp:lastModifiedBy>admin</cp:lastModifiedBy>
  <cp:revision>9</cp:revision>
  <dcterms:created xsi:type="dcterms:W3CDTF">2021-11-17T14:33:54Z</dcterms:created>
  <dcterms:modified xsi:type="dcterms:W3CDTF">2021-11-18T09:41:26Z</dcterms:modified>
</cp:coreProperties>
</file>